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Brygada 1918 Semi Bold"/>
      <p:regular r:id="rId14"/>
    </p:embeddedFont>
    <p:embeddedFont>
      <p:font typeface="Brygada 1918 Semi Bold"/>
      <p:regular r:id="rId15"/>
    </p:embeddedFont>
    <p:embeddedFont>
      <p:font typeface="Brygada 1918 Semi Bold"/>
      <p:regular r:id="rId16"/>
    </p:embeddedFont>
    <p:embeddedFont>
      <p:font typeface="Brygada 1918 Semi Bold"/>
      <p:regular r:id="rId17"/>
    </p:embeddedFont>
    <p:embeddedFont>
      <p:font typeface="Brygada 1918"/>
      <p:regular r:id="rId18"/>
    </p:embeddedFont>
    <p:embeddedFont>
      <p:font typeface="Brygada 1918"/>
      <p:regular r:id="rId19"/>
    </p:embeddedFont>
    <p:embeddedFont>
      <p:font typeface="Brygada 1918"/>
      <p:regular r:id="rId20"/>
    </p:embeddedFont>
    <p:embeddedFont>
      <p:font typeface="Brygada 1918"/>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C064"/>
          </a:solidFill>
          <a:ln/>
        </p:spPr>
      </p:sp>
      <p:sp>
        <p:nvSpPr>
          <p:cNvPr id="3" name="Shape 1"/>
          <p:cNvSpPr/>
          <p:nvPr/>
        </p:nvSpPr>
        <p:spPr>
          <a:xfrm>
            <a:off x="0" y="0"/>
            <a:ext cx="14630400" cy="8229600"/>
          </a:xfrm>
          <a:prstGeom prst="rect">
            <a:avLst/>
          </a:prstGeom>
          <a:solidFill>
            <a:srgbClr val="F6EBD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image" Target="../media/image-2-9.png"/><Relationship Id="rId10" Type="http://schemas.openxmlformats.org/officeDocument/2006/relationships/image" Target="../media/image-2-10.svg"/><Relationship Id="rId11" Type="http://schemas.openxmlformats.org/officeDocument/2006/relationships/slideLayout" Target="../slideLayouts/slideLayout3.xml"/><Relationship Id="rId1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image" Target="../media/image-3-9.png"/><Relationship Id="rId10" Type="http://schemas.openxmlformats.org/officeDocument/2006/relationships/image" Target="../media/image-3-10.svg"/><Relationship Id="rId11" Type="http://schemas.openxmlformats.org/officeDocument/2006/relationships/image" Target="../media/image-3-11.png"/><Relationship Id="rId12" Type="http://schemas.openxmlformats.org/officeDocument/2006/relationships/image" Target="../media/image-3-12.svg"/><Relationship Id="rId13" Type="http://schemas.openxmlformats.org/officeDocument/2006/relationships/slideLayout" Target="../slideLayouts/slideLayout4.xml"/><Relationship Id="rId1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75915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CodeVault</a:t>
            </a:r>
            <a:endParaRPr lang="en-US" sz="4450" dirty="0"/>
          </a:p>
        </p:txBody>
      </p:sp>
      <p:sp>
        <p:nvSpPr>
          <p:cNvPr id="4" name="Text 1"/>
          <p:cNvSpPr/>
          <p:nvPr/>
        </p:nvSpPr>
        <p:spPr>
          <a:xfrm>
            <a:off x="793790" y="3808095"/>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403011"/>
                </a:solidFill>
                <a:latin typeface="Brygada 1918" pitchFamily="34" charset="0"/>
                <a:ea typeface="Brygada 1918" pitchFamily="34" charset="-122"/>
                <a:cs typeface="Brygada 1918" pitchFamily="34" charset="-120"/>
              </a:rPr>
              <a:t>Where Code Becomes Currency</a:t>
            </a:r>
            <a:endParaRPr lang="en-US" sz="1750" dirty="0"/>
          </a:p>
        </p:txBody>
      </p:sp>
      <p:sp>
        <p:nvSpPr>
          <p:cNvPr id="5" name="Text 2"/>
          <p:cNvSpPr/>
          <p:nvPr/>
        </p:nvSpPr>
        <p:spPr>
          <a:xfrm>
            <a:off x="793790" y="442614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03011"/>
                </a:solidFill>
                <a:latin typeface="Brygada 1918" pitchFamily="34" charset="0"/>
                <a:ea typeface="Brygada 1918" pitchFamily="34" charset="-122"/>
                <a:cs typeface="Brygada 1918" pitchFamily="34" charset="-120"/>
              </a:rPr>
              <a:t>Monetize Code, Empower Builders, Transform Development</a:t>
            </a:r>
            <a:endParaRPr lang="en-US" sz="1750" dirty="0"/>
          </a:p>
        </p:txBody>
      </p:sp>
      <p:sp>
        <p:nvSpPr>
          <p:cNvPr id="6" name="Shape 3"/>
          <p:cNvSpPr/>
          <p:nvPr/>
        </p:nvSpPr>
        <p:spPr>
          <a:xfrm>
            <a:off x="793790" y="5044202"/>
            <a:ext cx="2340650" cy="426244"/>
          </a:xfrm>
          <a:prstGeom prst="roundRect">
            <a:avLst>
              <a:gd name="adj" fmla="val 63859"/>
            </a:avLst>
          </a:prstGeom>
          <a:solidFill>
            <a:srgbClr val="EAEDDE"/>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878" y="5166598"/>
            <a:ext cx="181451" cy="181451"/>
          </a:xfrm>
          <a:prstGeom prst="rect">
            <a:avLst/>
          </a:prstGeom>
        </p:spPr>
      </p:pic>
      <p:sp>
        <p:nvSpPr>
          <p:cNvPr id="8" name="Text 4"/>
          <p:cNvSpPr/>
          <p:nvPr/>
        </p:nvSpPr>
        <p:spPr>
          <a:xfrm>
            <a:off x="1202055" y="5112187"/>
            <a:ext cx="1796296" cy="290274"/>
          </a:xfrm>
          <a:prstGeom prst="rect">
            <a:avLst/>
          </a:prstGeom>
          <a:noFill/>
          <a:ln/>
        </p:spPr>
        <p:txBody>
          <a:bodyPr wrap="none" lIns="0" tIns="0" rIns="0" bIns="0" rtlCol="0" anchor="t"/>
          <a:lstStyle/>
          <a:p>
            <a:pPr algn="l" indent="0" marL="0">
              <a:lnSpc>
                <a:spcPts val="2250"/>
              </a:lnSpc>
              <a:buNone/>
            </a:pPr>
            <a:r>
              <a:rPr lang="en-US" sz="1400" dirty="0">
                <a:solidFill>
                  <a:srgbClr val="403011"/>
                </a:solidFill>
                <a:latin typeface="Brygada 1918" pitchFamily="34" charset="0"/>
                <a:ea typeface="Brygada 1918" pitchFamily="34" charset="-122"/>
                <a:cs typeface="Brygada 1918" pitchFamily="34" charset="-120"/>
              </a:rPr>
              <a:t>TEAM ASYNC AWAIT</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89503" y="620316"/>
            <a:ext cx="1533168" cy="375523"/>
          </a:xfrm>
          <a:prstGeom prst="roundRect">
            <a:avLst>
              <a:gd name="adj" fmla="val 61271"/>
            </a:avLst>
          </a:prstGeom>
          <a:noFill/>
          <a:ln w="7620">
            <a:solidFill>
              <a:srgbClr val="626C3B"/>
            </a:solidFill>
            <a:prstDash val="solid"/>
          </a:ln>
        </p:spPr>
      </p:sp>
      <p:sp>
        <p:nvSpPr>
          <p:cNvPr id="3" name="Text 1"/>
          <p:cNvSpPr/>
          <p:nvPr/>
        </p:nvSpPr>
        <p:spPr>
          <a:xfrm>
            <a:off x="912138" y="685443"/>
            <a:ext cx="1287899" cy="245269"/>
          </a:xfrm>
          <a:prstGeom prst="rect">
            <a:avLst/>
          </a:prstGeom>
          <a:noFill/>
          <a:ln/>
        </p:spPr>
        <p:txBody>
          <a:bodyPr wrap="none" lIns="0" tIns="0" rIns="0" bIns="0" rtlCol="0" anchor="t"/>
          <a:lstStyle/>
          <a:p>
            <a:pPr algn="l" indent="0" marL="0">
              <a:lnSpc>
                <a:spcPts val="1900"/>
              </a:lnSpc>
              <a:buNone/>
            </a:pPr>
            <a:r>
              <a:rPr lang="en-US" sz="1200" dirty="0">
                <a:solidFill>
                  <a:srgbClr val="626C3B"/>
                </a:solidFill>
                <a:latin typeface="Brygada 1918" pitchFamily="34" charset="0"/>
                <a:ea typeface="Brygada 1918" pitchFamily="34" charset="-122"/>
                <a:cs typeface="Brygada 1918" pitchFamily="34" charset="-120"/>
              </a:rPr>
              <a:t>THE CHALLENGE</a:t>
            </a:r>
            <a:endParaRPr lang="en-US" sz="1200" dirty="0"/>
          </a:p>
        </p:txBody>
      </p:sp>
      <p:sp>
        <p:nvSpPr>
          <p:cNvPr id="4" name="Text 2"/>
          <p:cNvSpPr/>
          <p:nvPr/>
        </p:nvSpPr>
        <p:spPr>
          <a:xfrm>
            <a:off x="789503" y="1072515"/>
            <a:ext cx="6534269" cy="599123"/>
          </a:xfrm>
          <a:prstGeom prst="rect">
            <a:avLst/>
          </a:prstGeom>
          <a:noFill/>
          <a:ln/>
        </p:spPr>
        <p:txBody>
          <a:bodyPr wrap="none" lIns="0" tIns="0" rIns="0" bIns="0" rtlCol="0" anchor="t"/>
          <a:lstStyle/>
          <a:p>
            <a:pPr algn="l" indent="0" marL="0">
              <a:lnSpc>
                <a:spcPts val="4700"/>
              </a:lnSpc>
              <a:buNone/>
            </a:pPr>
            <a:r>
              <a:rPr lang="en-US" sz="3750" dirty="0">
                <a:solidFill>
                  <a:srgbClr val="403011"/>
                </a:solidFill>
                <a:latin typeface="Brygada 1918 Semi Bold" pitchFamily="34" charset="0"/>
                <a:ea typeface="Brygada 1918 Semi Bold" pitchFamily="34" charset="-122"/>
                <a:cs typeface="Brygada 1918 Semi Bold" pitchFamily="34" charset="-120"/>
              </a:rPr>
              <a:t>Problems Without CodeVault</a:t>
            </a:r>
            <a:endParaRPr lang="en-US" sz="3750" dirty="0"/>
          </a:p>
        </p:txBody>
      </p:sp>
      <p:sp>
        <p:nvSpPr>
          <p:cNvPr id="5" name="Text 3"/>
          <p:cNvSpPr/>
          <p:nvPr/>
        </p:nvSpPr>
        <p:spPr>
          <a:xfrm>
            <a:off x="789503" y="1959173"/>
            <a:ext cx="13051393" cy="613410"/>
          </a:xfrm>
          <a:prstGeom prst="rect">
            <a:avLst/>
          </a:prstGeom>
          <a:noFill/>
          <a:ln/>
        </p:spPr>
        <p:txBody>
          <a:bodyPr wrap="square" lIns="0" tIns="0" rIns="0" bIns="0" rtlCol="0" anchor="t"/>
          <a:lstStyle/>
          <a:p>
            <a:pPr algn="l" indent="0" marL="0">
              <a:lnSpc>
                <a:spcPts val="2400"/>
              </a:lnSpc>
              <a:buNone/>
            </a:pPr>
            <a:r>
              <a:rPr lang="en-US" sz="1500" dirty="0">
                <a:solidFill>
                  <a:srgbClr val="403011"/>
                </a:solidFill>
                <a:latin typeface="Brygada 1918" pitchFamily="34" charset="0"/>
                <a:ea typeface="Brygada 1918" pitchFamily="34" charset="-122"/>
                <a:cs typeface="Brygada 1918" pitchFamily="34" charset="-120"/>
              </a:rPr>
              <a:t>The developer economy is broken. Talented builders lack monetization pathways, companies overpay for basic features, and quality code sits unused. The current landscape creates friction at every level of software development.</a:t>
            </a:r>
            <a:endParaRPr lang="en-US" sz="1500" dirty="0"/>
          </a:p>
        </p:txBody>
      </p:sp>
      <p:sp>
        <p:nvSpPr>
          <p:cNvPr id="6" name="Shape 4"/>
          <p:cNvSpPr/>
          <p:nvPr/>
        </p:nvSpPr>
        <p:spPr>
          <a:xfrm>
            <a:off x="789503" y="3075742"/>
            <a:ext cx="4222671" cy="2335292"/>
          </a:xfrm>
          <a:prstGeom prst="roundRect">
            <a:avLst>
              <a:gd name="adj" fmla="val 4699"/>
            </a:avLst>
          </a:prstGeom>
          <a:solidFill>
            <a:srgbClr val="F6EBD4"/>
          </a:solidFill>
          <a:ln/>
        </p:spPr>
      </p:sp>
      <p:sp>
        <p:nvSpPr>
          <p:cNvPr id="7" name="Shape 5"/>
          <p:cNvSpPr/>
          <p:nvPr/>
        </p:nvSpPr>
        <p:spPr>
          <a:xfrm>
            <a:off x="789503" y="3052882"/>
            <a:ext cx="4222671" cy="91440"/>
          </a:xfrm>
          <a:prstGeom prst="roundRect">
            <a:avLst>
              <a:gd name="adj" fmla="val 314532"/>
            </a:avLst>
          </a:prstGeom>
          <a:solidFill>
            <a:srgbClr val="626C3B"/>
          </a:solidFill>
          <a:ln/>
        </p:spPr>
      </p:sp>
      <p:sp>
        <p:nvSpPr>
          <p:cNvPr id="8" name="Shape 6"/>
          <p:cNvSpPr/>
          <p:nvPr/>
        </p:nvSpPr>
        <p:spPr>
          <a:xfrm>
            <a:off x="2613243" y="2788206"/>
            <a:ext cx="575191" cy="575191"/>
          </a:xfrm>
          <a:prstGeom prst="roundRect">
            <a:avLst>
              <a:gd name="adj" fmla="val 158973"/>
            </a:avLst>
          </a:prstGeom>
          <a:solidFill>
            <a:srgbClr val="626C3B"/>
          </a:solidFill>
          <a:ln/>
        </p:spPr>
      </p:sp>
      <p:pic>
        <p:nvPicPr>
          <p:cNvPr id="9"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85765" y="2960727"/>
            <a:ext cx="230029" cy="230029"/>
          </a:xfrm>
          <a:prstGeom prst="rect">
            <a:avLst/>
          </a:prstGeom>
        </p:spPr>
      </p:pic>
      <p:sp>
        <p:nvSpPr>
          <p:cNvPr id="10" name="Text 7"/>
          <p:cNvSpPr/>
          <p:nvPr/>
        </p:nvSpPr>
        <p:spPr>
          <a:xfrm>
            <a:off x="1004054" y="3555087"/>
            <a:ext cx="2939177" cy="299561"/>
          </a:xfrm>
          <a:prstGeom prst="rect">
            <a:avLst/>
          </a:prstGeom>
          <a:noFill/>
          <a:ln/>
        </p:spPr>
        <p:txBody>
          <a:bodyPr wrap="none" lIns="0" tIns="0" rIns="0" bIns="0" rtlCol="0" anchor="t"/>
          <a:lstStyle/>
          <a:p>
            <a:pPr algn="l" indent="0" marL="0">
              <a:lnSpc>
                <a:spcPts val="2350"/>
              </a:lnSpc>
              <a:buNone/>
            </a:pPr>
            <a:r>
              <a:rPr lang="en-US" sz="1850" dirty="0">
                <a:solidFill>
                  <a:srgbClr val="403011"/>
                </a:solidFill>
                <a:latin typeface="Brygada 1918 Semi Bold" pitchFamily="34" charset="0"/>
                <a:ea typeface="Brygada 1918 Semi Bold" pitchFamily="34" charset="-122"/>
                <a:cs typeface="Brygada 1918 Semi Bold" pitchFamily="34" charset="-120"/>
              </a:rPr>
              <a:t>No Monetization Platform</a:t>
            </a:r>
            <a:endParaRPr lang="en-US" sz="1850" dirty="0"/>
          </a:p>
        </p:txBody>
      </p:sp>
      <p:sp>
        <p:nvSpPr>
          <p:cNvPr id="11" name="Text 8"/>
          <p:cNvSpPr/>
          <p:nvPr/>
        </p:nvSpPr>
        <p:spPr>
          <a:xfrm>
            <a:off x="1004054" y="3969663"/>
            <a:ext cx="3793569" cy="1226820"/>
          </a:xfrm>
          <a:prstGeom prst="rect">
            <a:avLst/>
          </a:prstGeom>
          <a:noFill/>
          <a:ln/>
        </p:spPr>
        <p:txBody>
          <a:bodyPr wrap="square" lIns="0" tIns="0" rIns="0" bIns="0" rtlCol="0" anchor="t"/>
          <a:lstStyle/>
          <a:p>
            <a:pPr algn="l" indent="0" marL="0">
              <a:lnSpc>
                <a:spcPts val="2400"/>
              </a:lnSpc>
              <a:buNone/>
            </a:pPr>
            <a:r>
              <a:rPr lang="en-US" sz="1500" dirty="0">
                <a:solidFill>
                  <a:srgbClr val="403011"/>
                </a:solidFill>
                <a:latin typeface="Brygada 1918" pitchFamily="34" charset="0"/>
                <a:ea typeface="Brygada 1918" pitchFamily="34" charset="-122"/>
                <a:cs typeface="Brygada 1918" pitchFamily="34" charset="-120"/>
              </a:rPr>
              <a:t>Developers have no way to earn from coding skills, side projects, or college work. Millions of quality projects go unused and unmonetized annually.</a:t>
            </a:r>
            <a:endParaRPr lang="en-US" sz="1500" dirty="0"/>
          </a:p>
        </p:txBody>
      </p:sp>
      <p:sp>
        <p:nvSpPr>
          <p:cNvPr id="12" name="Shape 9"/>
          <p:cNvSpPr/>
          <p:nvPr/>
        </p:nvSpPr>
        <p:spPr>
          <a:xfrm>
            <a:off x="5203865" y="3075742"/>
            <a:ext cx="4222671" cy="2335292"/>
          </a:xfrm>
          <a:prstGeom prst="roundRect">
            <a:avLst>
              <a:gd name="adj" fmla="val 4699"/>
            </a:avLst>
          </a:prstGeom>
          <a:solidFill>
            <a:srgbClr val="F6EBD4"/>
          </a:solidFill>
          <a:ln/>
        </p:spPr>
      </p:sp>
      <p:sp>
        <p:nvSpPr>
          <p:cNvPr id="13" name="Shape 10"/>
          <p:cNvSpPr/>
          <p:nvPr/>
        </p:nvSpPr>
        <p:spPr>
          <a:xfrm>
            <a:off x="5203865" y="3052882"/>
            <a:ext cx="4222671" cy="91440"/>
          </a:xfrm>
          <a:prstGeom prst="roundRect">
            <a:avLst>
              <a:gd name="adj" fmla="val 314532"/>
            </a:avLst>
          </a:prstGeom>
          <a:solidFill>
            <a:srgbClr val="83792E"/>
          </a:solidFill>
          <a:ln/>
        </p:spPr>
      </p:sp>
      <p:sp>
        <p:nvSpPr>
          <p:cNvPr id="14" name="Shape 11"/>
          <p:cNvSpPr/>
          <p:nvPr/>
        </p:nvSpPr>
        <p:spPr>
          <a:xfrm>
            <a:off x="7027605" y="2788206"/>
            <a:ext cx="575191" cy="575191"/>
          </a:xfrm>
          <a:prstGeom prst="roundRect">
            <a:avLst>
              <a:gd name="adj" fmla="val 158973"/>
            </a:avLst>
          </a:prstGeom>
          <a:solidFill>
            <a:srgbClr val="83792E"/>
          </a:solidFill>
          <a:ln/>
        </p:spPr>
      </p:sp>
      <p:pic>
        <p:nvPicPr>
          <p:cNvPr id="15"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0126" y="2960727"/>
            <a:ext cx="230029" cy="230029"/>
          </a:xfrm>
          <a:prstGeom prst="rect">
            <a:avLst/>
          </a:prstGeom>
        </p:spPr>
      </p:pic>
      <p:sp>
        <p:nvSpPr>
          <p:cNvPr id="16" name="Text 12"/>
          <p:cNvSpPr/>
          <p:nvPr/>
        </p:nvSpPr>
        <p:spPr>
          <a:xfrm>
            <a:off x="5418415" y="3555087"/>
            <a:ext cx="2709148" cy="299561"/>
          </a:xfrm>
          <a:prstGeom prst="rect">
            <a:avLst/>
          </a:prstGeom>
          <a:noFill/>
          <a:ln/>
        </p:spPr>
        <p:txBody>
          <a:bodyPr wrap="none" lIns="0" tIns="0" rIns="0" bIns="0" rtlCol="0" anchor="t"/>
          <a:lstStyle/>
          <a:p>
            <a:pPr algn="l" indent="0" marL="0">
              <a:lnSpc>
                <a:spcPts val="2350"/>
              </a:lnSpc>
              <a:buNone/>
            </a:pPr>
            <a:r>
              <a:rPr lang="en-US" sz="1850" dirty="0">
                <a:solidFill>
                  <a:srgbClr val="403011"/>
                </a:solidFill>
                <a:latin typeface="Brygada 1918 Semi Bold" pitchFamily="34" charset="0"/>
                <a:ea typeface="Brygada 1918 Semi Bold" pitchFamily="34" charset="-122"/>
                <a:cs typeface="Brygada 1918 Semi Bold" pitchFamily="34" charset="-120"/>
              </a:rPr>
              <a:t>Expensive Development</a:t>
            </a:r>
            <a:endParaRPr lang="en-US" sz="1850" dirty="0"/>
          </a:p>
        </p:txBody>
      </p:sp>
      <p:sp>
        <p:nvSpPr>
          <p:cNvPr id="17" name="Text 13"/>
          <p:cNvSpPr/>
          <p:nvPr/>
        </p:nvSpPr>
        <p:spPr>
          <a:xfrm>
            <a:off x="5418415" y="3969663"/>
            <a:ext cx="3793569" cy="1226820"/>
          </a:xfrm>
          <a:prstGeom prst="rect">
            <a:avLst/>
          </a:prstGeom>
          <a:noFill/>
          <a:ln/>
        </p:spPr>
        <p:txBody>
          <a:bodyPr wrap="square" lIns="0" tIns="0" rIns="0" bIns="0" rtlCol="0" anchor="t"/>
          <a:lstStyle/>
          <a:p>
            <a:pPr algn="l" indent="0" marL="0">
              <a:lnSpc>
                <a:spcPts val="2400"/>
              </a:lnSpc>
              <a:buNone/>
            </a:pPr>
            <a:r>
              <a:rPr lang="en-US" sz="1500" dirty="0">
                <a:solidFill>
                  <a:srgbClr val="403011"/>
                </a:solidFill>
                <a:latin typeface="Brygada 1918" pitchFamily="34" charset="0"/>
                <a:ea typeface="Brygada 1918" pitchFamily="34" charset="-122"/>
                <a:cs typeface="Brygada 1918" pitchFamily="34" charset="-120"/>
              </a:rPr>
              <a:t>Companies pay high costs for basic features and templates. Long development cycles delay product launches and drain resources.</a:t>
            </a:r>
            <a:endParaRPr lang="en-US" sz="1500" dirty="0"/>
          </a:p>
        </p:txBody>
      </p:sp>
      <p:sp>
        <p:nvSpPr>
          <p:cNvPr id="18" name="Shape 14"/>
          <p:cNvSpPr/>
          <p:nvPr/>
        </p:nvSpPr>
        <p:spPr>
          <a:xfrm>
            <a:off x="9618226" y="3075742"/>
            <a:ext cx="4222671" cy="2335292"/>
          </a:xfrm>
          <a:prstGeom prst="roundRect">
            <a:avLst>
              <a:gd name="adj" fmla="val 4699"/>
            </a:avLst>
          </a:prstGeom>
          <a:solidFill>
            <a:srgbClr val="F6EBD4"/>
          </a:solidFill>
          <a:ln/>
        </p:spPr>
      </p:sp>
      <p:sp>
        <p:nvSpPr>
          <p:cNvPr id="19" name="Shape 15"/>
          <p:cNvSpPr/>
          <p:nvPr/>
        </p:nvSpPr>
        <p:spPr>
          <a:xfrm>
            <a:off x="9618226" y="3052882"/>
            <a:ext cx="4222671" cy="91440"/>
          </a:xfrm>
          <a:prstGeom prst="roundRect">
            <a:avLst>
              <a:gd name="adj" fmla="val 314532"/>
            </a:avLst>
          </a:prstGeom>
          <a:solidFill>
            <a:srgbClr val="E8AF3B"/>
          </a:solidFill>
          <a:ln/>
        </p:spPr>
      </p:sp>
      <p:sp>
        <p:nvSpPr>
          <p:cNvPr id="20" name="Shape 16"/>
          <p:cNvSpPr/>
          <p:nvPr/>
        </p:nvSpPr>
        <p:spPr>
          <a:xfrm>
            <a:off x="11441966" y="2788206"/>
            <a:ext cx="575191" cy="575191"/>
          </a:xfrm>
          <a:prstGeom prst="roundRect">
            <a:avLst>
              <a:gd name="adj" fmla="val 158973"/>
            </a:avLst>
          </a:prstGeom>
          <a:solidFill>
            <a:srgbClr val="E8AF3B"/>
          </a:solidFill>
          <a:ln/>
        </p:spPr>
      </p:sp>
      <p:pic>
        <p:nvPicPr>
          <p:cNvPr id="2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14487" y="2960727"/>
            <a:ext cx="230029" cy="230029"/>
          </a:xfrm>
          <a:prstGeom prst="rect">
            <a:avLst/>
          </a:prstGeom>
        </p:spPr>
      </p:pic>
      <p:sp>
        <p:nvSpPr>
          <p:cNvPr id="22" name="Text 17"/>
          <p:cNvSpPr/>
          <p:nvPr/>
        </p:nvSpPr>
        <p:spPr>
          <a:xfrm>
            <a:off x="9832777" y="3555087"/>
            <a:ext cx="2396728" cy="299561"/>
          </a:xfrm>
          <a:prstGeom prst="rect">
            <a:avLst/>
          </a:prstGeom>
          <a:noFill/>
          <a:ln/>
        </p:spPr>
        <p:txBody>
          <a:bodyPr wrap="none" lIns="0" tIns="0" rIns="0" bIns="0" rtlCol="0" anchor="t"/>
          <a:lstStyle/>
          <a:p>
            <a:pPr algn="l" indent="0" marL="0">
              <a:lnSpc>
                <a:spcPts val="2350"/>
              </a:lnSpc>
              <a:buNone/>
            </a:pPr>
            <a:r>
              <a:rPr lang="en-US" sz="1850" dirty="0">
                <a:solidFill>
                  <a:srgbClr val="403011"/>
                </a:solidFill>
                <a:latin typeface="Brygada 1918 Semi Bold" pitchFamily="34" charset="0"/>
                <a:ea typeface="Brygada 1918 Semi Bold" pitchFamily="34" charset="-122"/>
                <a:cs typeface="Brygada 1918 Semi Bold" pitchFamily="34" charset="-120"/>
              </a:rPr>
              <a:t>Wasted Talent</a:t>
            </a:r>
            <a:endParaRPr lang="en-US" sz="1850" dirty="0"/>
          </a:p>
        </p:txBody>
      </p:sp>
      <p:sp>
        <p:nvSpPr>
          <p:cNvPr id="23" name="Text 18"/>
          <p:cNvSpPr/>
          <p:nvPr/>
        </p:nvSpPr>
        <p:spPr>
          <a:xfrm>
            <a:off x="9832777" y="3969663"/>
            <a:ext cx="3793569" cy="1226820"/>
          </a:xfrm>
          <a:prstGeom prst="rect">
            <a:avLst/>
          </a:prstGeom>
          <a:noFill/>
          <a:ln/>
        </p:spPr>
        <p:txBody>
          <a:bodyPr wrap="square" lIns="0" tIns="0" rIns="0" bIns="0" rtlCol="0" anchor="t"/>
          <a:lstStyle/>
          <a:p>
            <a:pPr algn="l" indent="0" marL="0">
              <a:lnSpc>
                <a:spcPts val="2400"/>
              </a:lnSpc>
              <a:buNone/>
            </a:pPr>
            <a:r>
              <a:rPr lang="en-US" sz="1500" dirty="0">
                <a:solidFill>
                  <a:srgbClr val="403011"/>
                </a:solidFill>
                <a:latin typeface="Brygada 1918" pitchFamily="34" charset="0"/>
                <a:ea typeface="Brygada 1918" pitchFamily="34" charset="-122"/>
                <a:cs typeface="Brygada 1918" pitchFamily="34" charset="-120"/>
              </a:rPr>
              <a:t>College projects collect dust after submission. No platform exists to showcase skills and earn recognition for quality work.</a:t>
            </a:r>
            <a:endParaRPr lang="en-US" sz="1500" dirty="0"/>
          </a:p>
        </p:txBody>
      </p:sp>
      <p:sp>
        <p:nvSpPr>
          <p:cNvPr id="24" name="Shape 19"/>
          <p:cNvSpPr/>
          <p:nvPr/>
        </p:nvSpPr>
        <p:spPr>
          <a:xfrm>
            <a:off x="789503" y="5890260"/>
            <a:ext cx="6429851" cy="1721882"/>
          </a:xfrm>
          <a:prstGeom prst="roundRect">
            <a:avLst>
              <a:gd name="adj" fmla="val 6373"/>
            </a:avLst>
          </a:prstGeom>
          <a:solidFill>
            <a:srgbClr val="F6EBD4"/>
          </a:solidFill>
          <a:ln/>
        </p:spPr>
      </p:sp>
      <p:sp>
        <p:nvSpPr>
          <p:cNvPr id="25" name="Shape 20"/>
          <p:cNvSpPr/>
          <p:nvPr/>
        </p:nvSpPr>
        <p:spPr>
          <a:xfrm>
            <a:off x="789503" y="5867400"/>
            <a:ext cx="6429851" cy="91440"/>
          </a:xfrm>
          <a:prstGeom prst="roundRect">
            <a:avLst>
              <a:gd name="adj" fmla="val 314532"/>
            </a:avLst>
          </a:prstGeom>
          <a:solidFill>
            <a:srgbClr val="CC914D"/>
          </a:solidFill>
          <a:ln/>
        </p:spPr>
      </p:sp>
      <p:sp>
        <p:nvSpPr>
          <p:cNvPr id="26" name="Shape 21"/>
          <p:cNvSpPr/>
          <p:nvPr/>
        </p:nvSpPr>
        <p:spPr>
          <a:xfrm>
            <a:off x="3716834" y="5602724"/>
            <a:ext cx="575191" cy="575191"/>
          </a:xfrm>
          <a:prstGeom prst="roundRect">
            <a:avLst>
              <a:gd name="adj" fmla="val 158973"/>
            </a:avLst>
          </a:prstGeom>
          <a:solidFill>
            <a:srgbClr val="CC914D"/>
          </a:solidFill>
          <a:ln/>
        </p:spPr>
      </p:sp>
      <p:pic>
        <p:nvPicPr>
          <p:cNvPr id="27"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9355" y="5775246"/>
            <a:ext cx="230029" cy="230029"/>
          </a:xfrm>
          <a:prstGeom prst="rect">
            <a:avLst/>
          </a:prstGeom>
        </p:spPr>
      </p:pic>
      <p:sp>
        <p:nvSpPr>
          <p:cNvPr id="28" name="Text 22"/>
          <p:cNvSpPr/>
          <p:nvPr/>
        </p:nvSpPr>
        <p:spPr>
          <a:xfrm>
            <a:off x="1004054" y="6369606"/>
            <a:ext cx="2396728" cy="299561"/>
          </a:xfrm>
          <a:prstGeom prst="rect">
            <a:avLst/>
          </a:prstGeom>
          <a:noFill/>
          <a:ln/>
        </p:spPr>
        <p:txBody>
          <a:bodyPr wrap="none" lIns="0" tIns="0" rIns="0" bIns="0" rtlCol="0" anchor="t"/>
          <a:lstStyle/>
          <a:p>
            <a:pPr algn="l" indent="0" marL="0">
              <a:lnSpc>
                <a:spcPts val="2350"/>
              </a:lnSpc>
              <a:buNone/>
            </a:pPr>
            <a:r>
              <a:rPr lang="en-US" sz="1850" dirty="0">
                <a:solidFill>
                  <a:srgbClr val="403011"/>
                </a:solidFill>
                <a:latin typeface="Brygada 1918 Semi Bold" pitchFamily="34" charset="0"/>
                <a:ea typeface="Brygada 1918 Semi Bold" pitchFamily="34" charset="-122"/>
                <a:cs typeface="Brygada 1918 Semi Bold" pitchFamily="34" charset="-120"/>
              </a:rPr>
              <a:t>Fragmented Hiring</a:t>
            </a:r>
            <a:endParaRPr lang="en-US" sz="1850" dirty="0"/>
          </a:p>
        </p:txBody>
      </p:sp>
      <p:sp>
        <p:nvSpPr>
          <p:cNvPr id="29" name="Text 23"/>
          <p:cNvSpPr/>
          <p:nvPr/>
        </p:nvSpPr>
        <p:spPr>
          <a:xfrm>
            <a:off x="1004054" y="6784181"/>
            <a:ext cx="6000750" cy="613410"/>
          </a:xfrm>
          <a:prstGeom prst="rect">
            <a:avLst/>
          </a:prstGeom>
          <a:noFill/>
          <a:ln/>
        </p:spPr>
        <p:txBody>
          <a:bodyPr wrap="square" lIns="0" tIns="0" rIns="0" bIns="0" rtlCol="0" anchor="t"/>
          <a:lstStyle/>
          <a:p>
            <a:pPr algn="l" indent="0" marL="0">
              <a:lnSpc>
                <a:spcPts val="2400"/>
              </a:lnSpc>
              <a:buNone/>
            </a:pPr>
            <a:r>
              <a:rPr lang="en-US" sz="1500" dirty="0">
                <a:solidFill>
                  <a:srgbClr val="403011"/>
                </a:solidFill>
                <a:latin typeface="Brygada 1918" pitchFamily="34" charset="0"/>
                <a:ea typeface="Brygada 1918" pitchFamily="34" charset="-122"/>
                <a:cs typeface="Brygada 1918" pitchFamily="34" charset="-120"/>
              </a:rPr>
              <a:t>Companies struggle to find proven developers. No transparent way to verify coding skills before making hiring decisions.</a:t>
            </a:r>
            <a:endParaRPr lang="en-US" sz="1500" dirty="0"/>
          </a:p>
        </p:txBody>
      </p:sp>
      <p:sp>
        <p:nvSpPr>
          <p:cNvPr id="30" name="Shape 24"/>
          <p:cNvSpPr/>
          <p:nvPr/>
        </p:nvSpPr>
        <p:spPr>
          <a:xfrm>
            <a:off x="7411045" y="5890260"/>
            <a:ext cx="6429851" cy="1721882"/>
          </a:xfrm>
          <a:prstGeom prst="roundRect">
            <a:avLst>
              <a:gd name="adj" fmla="val 6373"/>
            </a:avLst>
          </a:prstGeom>
          <a:solidFill>
            <a:srgbClr val="F6EBD4"/>
          </a:solidFill>
          <a:ln/>
        </p:spPr>
      </p:sp>
      <p:sp>
        <p:nvSpPr>
          <p:cNvPr id="31" name="Shape 25"/>
          <p:cNvSpPr/>
          <p:nvPr/>
        </p:nvSpPr>
        <p:spPr>
          <a:xfrm>
            <a:off x="7411045" y="5867400"/>
            <a:ext cx="6429851" cy="91440"/>
          </a:xfrm>
          <a:prstGeom prst="roundRect">
            <a:avLst>
              <a:gd name="adj" fmla="val 314532"/>
            </a:avLst>
          </a:prstGeom>
          <a:solidFill>
            <a:srgbClr val="626C3B"/>
          </a:solidFill>
          <a:ln/>
        </p:spPr>
      </p:sp>
      <p:sp>
        <p:nvSpPr>
          <p:cNvPr id="32" name="Shape 26"/>
          <p:cNvSpPr/>
          <p:nvPr/>
        </p:nvSpPr>
        <p:spPr>
          <a:xfrm>
            <a:off x="10338375" y="5602724"/>
            <a:ext cx="575191" cy="575191"/>
          </a:xfrm>
          <a:prstGeom prst="roundRect">
            <a:avLst>
              <a:gd name="adj" fmla="val 158973"/>
            </a:avLst>
          </a:prstGeom>
          <a:solidFill>
            <a:srgbClr val="626C3B"/>
          </a:solidFill>
          <a:ln/>
        </p:spPr>
      </p:sp>
      <p:pic>
        <p:nvPicPr>
          <p:cNvPr id="33"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10897" y="5775246"/>
            <a:ext cx="230029" cy="230029"/>
          </a:xfrm>
          <a:prstGeom prst="rect">
            <a:avLst/>
          </a:prstGeom>
        </p:spPr>
      </p:pic>
      <p:sp>
        <p:nvSpPr>
          <p:cNvPr id="34" name="Text 27"/>
          <p:cNvSpPr/>
          <p:nvPr/>
        </p:nvSpPr>
        <p:spPr>
          <a:xfrm>
            <a:off x="7625596" y="6369606"/>
            <a:ext cx="2396728" cy="299561"/>
          </a:xfrm>
          <a:prstGeom prst="rect">
            <a:avLst/>
          </a:prstGeom>
          <a:noFill/>
          <a:ln/>
        </p:spPr>
        <p:txBody>
          <a:bodyPr wrap="none" lIns="0" tIns="0" rIns="0" bIns="0" rtlCol="0" anchor="t"/>
          <a:lstStyle/>
          <a:p>
            <a:pPr algn="l" indent="0" marL="0">
              <a:lnSpc>
                <a:spcPts val="2350"/>
              </a:lnSpc>
              <a:buNone/>
            </a:pPr>
            <a:r>
              <a:rPr lang="en-US" sz="1850" dirty="0">
                <a:solidFill>
                  <a:srgbClr val="403011"/>
                </a:solidFill>
                <a:latin typeface="Brygada 1918 Semi Bold" pitchFamily="34" charset="0"/>
                <a:ea typeface="Brygada 1918 Semi Bold" pitchFamily="34" charset="-122"/>
                <a:cs typeface="Brygada 1918 Semi Bold" pitchFamily="34" charset="-120"/>
              </a:rPr>
              <a:t>High-Risk Purchases</a:t>
            </a:r>
            <a:endParaRPr lang="en-US" sz="1850" dirty="0"/>
          </a:p>
        </p:txBody>
      </p:sp>
      <p:sp>
        <p:nvSpPr>
          <p:cNvPr id="35" name="Text 28"/>
          <p:cNvSpPr/>
          <p:nvPr/>
        </p:nvSpPr>
        <p:spPr>
          <a:xfrm>
            <a:off x="7625596" y="6784181"/>
            <a:ext cx="6000750" cy="613410"/>
          </a:xfrm>
          <a:prstGeom prst="rect">
            <a:avLst/>
          </a:prstGeom>
          <a:noFill/>
          <a:ln/>
        </p:spPr>
        <p:txBody>
          <a:bodyPr wrap="square" lIns="0" tIns="0" rIns="0" bIns="0" rtlCol="0" anchor="t"/>
          <a:lstStyle/>
          <a:p>
            <a:pPr algn="l" indent="0" marL="0">
              <a:lnSpc>
                <a:spcPts val="2400"/>
              </a:lnSpc>
              <a:buNone/>
            </a:pPr>
            <a:r>
              <a:rPr lang="en-US" sz="1500" dirty="0">
                <a:solidFill>
                  <a:srgbClr val="403011"/>
                </a:solidFill>
                <a:latin typeface="Brygada 1918" pitchFamily="34" charset="0"/>
                <a:ea typeface="Brygada 1918" pitchFamily="34" charset="-122"/>
                <a:cs typeface="Brygada 1918" pitchFamily="34" charset="-120"/>
              </a:rPr>
              <a:t>Buyers can't test code before purchasing. No quality assurance or fraud prevention systems protect investments.</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743783"/>
            <a:ext cx="1511379" cy="340995"/>
          </a:xfrm>
          <a:prstGeom prst="roundRect">
            <a:avLst>
              <a:gd name="adj" fmla="val 63859"/>
            </a:avLst>
          </a:prstGeom>
          <a:solidFill>
            <a:srgbClr val="EAEDDE"/>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2613" y="841653"/>
            <a:ext cx="145137" cy="145137"/>
          </a:xfrm>
          <a:prstGeom prst="rect">
            <a:avLst/>
          </a:prstGeom>
        </p:spPr>
      </p:pic>
      <p:sp>
        <p:nvSpPr>
          <p:cNvPr id="4" name="Text 1"/>
          <p:cNvSpPr/>
          <p:nvPr/>
        </p:nvSpPr>
        <p:spPr>
          <a:xfrm>
            <a:off x="1120259" y="798195"/>
            <a:ext cx="1076087" cy="232172"/>
          </a:xfrm>
          <a:prstGeom prst="rect">
            <a:avLst/>
          </a:prstGeom>
          <a:noFill/>
          <a:ln/>
        </p:spPr>
        <p:txBody>
          <a:bodyPr wrap="none" lIns="0" tIns="0" rIns="0" bIns="0" rtlCol="0" anchor="t"/>
          <a:lstStyle/>
          <a:p>
            <a:pPr algn="l" indent="0" marL="0">
              <a:lnSpc>
                <a:spcPts val="1800"/>
              </a:lnSpc>
              <a:buNone/>
            </a:pPr>
            <a:r>
              <a:rPr lang="en-US" sz="1100" dirty="0">
                <a:solidFill>
                  <a:srgbClr val="403011"/>
                </a:solidFill>
                <a:latin typeface="Brygada 1918" pitchFamily="34" charset="0"/>
                <a:ea typeface="Brygada 1918" pitchFamily="34" charset="-122"/>
                <a:cs typeface="Brygada 1918" pitchFamily="34" charset="-120"/>
              </a:rPr>
              <a:t>THE SOLUTION</a:t>
            </a:r>
            <a:endParaRPr lang="en-US" sz="1100" dirty="0"/>
          </a:p>
        </p:txBody>
      </p:sp>
      <p:sp>
        <p:nvSpPr>
          <p:cNvPr id="5" name="Text 2"/>
          <p:cNvSpPr/>
          <p:nvPr/>
        </p:nvSpPr>
        <p:spPr>
          <a:xfrm>
            <a:off x="793790" y="1157288"/>
            <a:ext cx="7301508" cy="566976"/>
          </a:xfrm>
          <a:prstGeom prst="rect">
            <a:avLst/>
          </a:prstGeom>
          <a:noFill/>
          <a:ln/>
        </p:spPr>
        <p:txBody>
          <a:bodyPr wrap="none" lIns="0" tIns="0" rIns="0" bIns="0" rtlCol="0" anchor="t"/>
          <a:lstStyle/>
          <a:p>
            <a:pPr algn="l" indent="0" marL="0">
              <a:lnSpc>
                <a:spcPts val="4450"/>
              </a:lnSpc>
              <a:buNone/>
            </a:pPr>
            <a:r>
              <a:rPr lang="en-US" sz="3550" dirty="0">
                <a:solidFill>
                  <a:srgbClr val="403011"/>
                </a:solidFill>
                <a:latin typeface="Brygada 1918 Semi Bold" pitchFamily="34" charset="0"/>
                <a:ea typeface="Brygada 1918 Semi Bold" pitchFamily="34" charset="-122"/>
                <a:cs typeface="Brygada 1918 Semi Bold" pitchFamily="34" charset="-120"/>
              </a:rPr>
              <a:t>CodeVault: The Complete Solution</a:t>
            </a:r>
            <a:endParaRPr lang="en-US" sz="3550" dirty="0"/>
          </a:p>
        </p:txBody>
      </p:sp>
      <p:sp>
        <p:nvSpPr>
          <p:cNvPr id="6" name="Shape 3"/>
          <p:cNvSpPr/>
          <p:nvPr/>
        </p:nvSpPr>
        <p:spPr>
          <a:xfrm>
            <a:off x="793790" y="1996440"/>
            <a:ext cx="4226600" cy="2940844"/>
          </a:xfrm>
          <a:prstGeom prst="roundRect">
            <a:avLst>
              <a:gd name="adj" fmla="val 9256"/>
            </a:avLst>
          </a:prstGeom>
          <a:solidFill>
            <a:srgbClr val="626C3B"/>
          </a:solidFill>
          <a:ln w="7620">
            <a:solidFill>
              <a:srgbClr val="00D9A3"/>
            </a:solidFill>
            <a:prstDash val="solid"/>
          </a:ln>
        </p:spPr>
      </p:sp>
      <p:sp>
        <p:nvSpPr>
          <p:cNvPr id="7" name="Shape 4"/>
          <p:cNvSpPr/>
          <p:nvPr/>
        </p:nvSpPr>
        <p:spPr>
          <a:xfrm>
            <a:off x="982861" y="2185511"/>
            <a:ext cx="544354" cy="544354"/>
          </a:xfrm>
          <a:prstGeom prst="roundRect">
            <a:avLst>
              <a:gd name="adj" fmla="val 16796213"/>
            </a:avLst>
          </a:prstGeom>
          <a:solidFill>
            <a:srgbClr val="00D9A3"/>
          </a:solidFill>
          <a:ln/>
        </p:spPr>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523" y="2335173"/>
            <a:ext cx="244912" cy="244912"/>
          </a:xfrm>
          <a:prstGeom prst="rect">
            <a:avLst/>
          </a:prstGeom>
        </p:spPr>
      </p:pic>
      <p:sp>
        <p:nvSpPr>
          <p:cNvPr id="9" name="Text 5"/>
          <p:cNvSpPr/>
          <p:nvPr/>
        </p:nvSpPr>
        <p:spPr>
          <a:xfrm>
            <a:off x="982861" y="2911316"/>
            <a:ext cx="3848457" cy="566976"/>
          </a:xfrm>
          <a:prstGeom prst="rect">
            <a:avLst/>
          </a:prstGeom>
          <a:noFill/>
          <a:ln/>
        </p:spPr>
        <p:txBody>
          <a:bodyPr wrap="square" lIns="0" tIns="0" rIns="0" bIns="0" rtlCol="0" anchor="t"/>
          <a:lstStyle/>
          <a:p>
            <a:pPr algn="l" indent="0" marL="0">
              <a:lnSpc>
                <a:spcPts val="2200"/>
              </a:lnSpc>
              <a:buNone/>
            </a:pPr>
            <a:r>
              <a:rPr lang="en-US" sz="1750" dirty="0">
                <a:solidFill>
                  <a:srgbClr val="FFFFFF"/>
                </a:solidFill>
                <a:latin typeface="Brygada 1918 Semi Bold" pitchFamily="34" charset="0"/>
                <a:ea typeface="Brygada 1918 Semi Bold" pitchFamily="34" charset="-122"/>
                <a:cs typeface="Brygada 1918 Semi Bold" pitchFamily="34" charset="-120"/>
              </a:rPr>
              <a:t>First-Ever Code Monetization Platform</a:t>
            </a:r>
            <a:endParaRPr lang="en-US" sz="1750" dirty="0"/>
          </a:p>
        </p:txBody>
      </p:sp>
      <p:sp>
        <p:nvSpPr>
          <p:cNvPr id="10" name="Text 6"/>
          <p:cNvSpPr/>
          <p:nvPr/>
        </p:nvSpPr>
        <p:spPr>
          <a:xfrm>
            <a:off x="982861" y="3587115"/>
            <a:ext cx="3848457" cy="1161098"/>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Brygada 1918" pitchFamily="34" charset="0"/>
                <a:ea typeface="Brygada 1918" pitchFamily="34" charset="-122"/>
                <a:cs typeface="Brygada 1918" pitchFamily="34" charset="-120"/>
              </a:rPr>
              <a:t>Developers monetize production-ready code, college projects, and SaaS apps with instant payments via Movement blockchain's x402 micropayments.</a:t>
            </a:r>
            <a:endParaRPr lang="en-US" sz="1400" dirty="0"/>
          </a:p>
        </p:txBody>
      </p:sp>
      <p:sp>
        <p:nvSpPr>
          <p:cNvPr id="11" name="Shape 7"/>
          <p:cNvSpPr/>
          <p:nvPr/>
        </p:nvSpPr>
        <p:spPr>
          <a:xfrm>
            <a:off x="5201841" y="1996440"/>
            <a:ext cx="4226600" cy="2940844"/>
          </a:xfrm>
          <a:prstGeom prst="roundRect">
            <a:avLst>
              <a:gd name="adj" fmla="val 9256"/>
            </a:avLst>
          </a:prstGeom>
          <a:solidFill>
            <a:srgbClr val="626C3B"/>
          </a:solidFill>
          <a:ln w="7620">
            <a:solidFill>
              <a:srgbClr val="00D9A3"/>
            </a:solidFill>
            <a:prstDash val="solid"/>
          </a:ln>
        </p:spPr>
      </p:sp>
      <p:sp>
        <p:nvSpPr>
          <p:cNvPr id="12" name="Shape 8"/>
          <p:cNvSpPr/>
          <p:nvPr/>
        </p:nvSpPr>
        <p:spPr>
          <a:xfrm>
            <a:off x="5390912" y="2185511"/>
            <a:ext cx="544354" cy="544354"/>
          </a:xfrm>
          <a:prstGeom prst="roundRect">
            <a:avLst>
              <a:gd name="adj" fmla="val 16796213"/>
            </a:avLst>
          </a:prstGeom>
          <a:solidFill>
            <a:srgbClr val="00D9A3"/>
          </a:solidFill>
          <a:ln/>
        </p:spPr>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0573" y="2335173"/>
            <a:ext cx="244912" cy="244912"/>
          </a:xfrm>
          <a:prstGeom prst="rect">
            <a:avLst/>
          </a:prstGeom>
        </p:spPr>
      </p:pic>
      <p:sp>
        <p:nvSpPr>
          <p:cNvPr id="14" name="Text 9"/>
          <p:cNvSpPr/>
          <p:nvPr/>
        </p:nvSpPr>
        <p:spPr>
          <a:xfrm>
            <a:off x="5390912" y="2911316"/>
            <a:ext cx="3337441" cy="283488"/>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Brygada 1918 Semi Bold" pitchFamily="34" charset="0"/>
                <a:ea typeface="Brygada 1918 Semi Bold" pitchFamily="34" charset="-122"/>
                <a:cs typeface="Brygada 1918 Semi Bold" pitchFamily="34" charset="-120"/>
              </a:rPr>
              <a:t>Affordable Quality Code Access</a:t>
            </a:r>
            <a:endParaRPr lang="en-US" sz="1750" dirty="0"/>
          </a:p>
        </p:txBody>
      </p:sp>
      <p:sp>
        <p:nvSpPr>
          <p:cNvPr id="15" name="Text 10"/>
          <p:cNvSpPr/>
          <p:nvPr/>
        </p:nvSpPr>
        <p:spPr>
          <a:xfrm>
            <a:off x="5390912" y="3303627"/>
            <a:ext cx="3848457" cy="870823"/>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Brygada 1918" pitchFamily="34" charset="0"/>
                <a:ea typeface="Brygada 1918" pitchFamily="34" charset="-122"/>
                <a:cs typeface="Brygada 1918" pitchFamily="34" charset="-120"/>
              </a:rPr>
              <a:t>Try-before-you-buy with demo access. Purchase complete projects at minimal cost with guaranteed quality and documentation.</a:t>
            </a:r>
            <a:endParaRPr lang="en-US" sz="1400" dirty="0"/>
          </a:p>
        </p:txBody>
      </p:sp>
      <p:sp>
        <p:nvSpPr>
          <p:cNvPr id="16" name="Shape 11"/>
          <p:cNvSpPr/>
          <p:nvPr/>
        </p:nvSpPr>
        <p:spPr>
          <a:xfrm>
            <a:off x="9609892" y="1996440"/>
            <a:ext cx="4226719" cy="2940844"/>
          </a:xfrm>
          <a:prstGeom prst="roundRect">
            <a:avLst>
              <a:gd name="adj" fmla="val 9256"/>
            </a:avLst>
          </a:prstGeom>
          <a:solidFill>
            <a:srgbClr val="626C3B"/>
          </a:solidFill>
          <a:ln w="7620">
            <a:solidFill>
              <a:srgbClr val="00D9A3"/>
            </a:solidFill>
            <a:prstDash val="solid"/>
          </a:ln>
        </p:spPr>
      </p:sp>
      <p:sp>
        <p:nvSpPr>
          <p:cNvPr id="17" name="Shape 12"/>
          <p:cNvSpPr/>
          <p:nvPr/>
        </p:nvSpPr>
        <p:spPr>
          <a:xfrm>
            <a:off x="9798963" y="2185511"/>
            <a:ext cx="544354" cy="544354"/>
          </a:xfrm>
          <a:prstGeom prst="roundRect">
            <a:avLst>
              <a:gd name="adj" fmla="val 16796213"/>
            </a:avLst>
          </a:prstGeom>
          <a:solidFill>
            <a:srgbClr val="00D9A3"/>
          </a:solidFill>
          <a:ln/>
        </p:spPr>
      </p:sp>
      <p:pic>
        <p:nvPicPr>
          <p:cNvPr id="18"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48624" y="2335173"/>
            <a:ext cx="244912" cy="244912"/>
          </a:xfrm>
          <a:prstGeom prst="rect">
            <a:avLst/>
          </a:prstGeom>
        </p:spPr>
      </p:pic>
      <p:sp>
        <p:nvSpPr>
          <p:cNvPr id="19" name="Text 13"/>
          <p:cNvSpPr/>
          <p:nvPr/>
        </p:nvSpPr>
        <p:spPr>
          <a:xfrm>
            <a:off x="9798963" y="2911316"/>
            <a:ext cx="3439954" cy="283488"/>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Brygada 1918 Semi Bold" pitchFamily="34" charset="0"/>
                <a:ea typeface="Brygada 1918 Semi Bold" pitchFamily="34" charset="-122"/>
                <a:cs typeface="Brygada 1918 Semi Bold" pitchFamily="34" charset="-120"/>
              </a:rPr>
              <a:t>Buildathon Competition System</a:t>
            </a:r>
            <a:endParaRPr lang="en-US" sz="1750" dirty="0"/>
          </a:p>
        </p:txBody>
      </p:sp>
      <p:sp>
        <p:nvSpPr>
          <p:cNvPr id="20" name="Text 14"/>
          <p:cNvSpPr/>
          <p:nvPr/>
        </p:nvSpPr>
        <p:spPr>
          <a:xfrm>
            <a:off x="9798963" y="3303627"/>
            <a:ext cx="3848576" cy="1161098"/>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Brygada 1918" pitchFamily="34" charset="0"/>
                <a:ea typeface="Brygada 1918" pitchFamily="34" charset="-122"/>
                <a:cs typeface="Brygada 1918" pitchFamily="34" charset="-120"/>
              </a:rPr>
              <a:t>Companies organize campaigns for custom features. Multiple developers compete, ensuring quality solutions at significantly reduced costs.</a:t>
            </a:r>
            <a:endParaRPr lang="en-US" sz="1400" dirty="0"/>
          </a:p>
        </p:txBody>
      </p:sp>
      <p:sp>
        <p:nvSpPr>
          <p:cNvPr id="21" name="Shape 15"/>
          <p:cNvSpPr/>
          <p:nvPr/>
        </p:nvSpPr>
        <p:spPr>
          <a:xfrm>
            <a:off x="793790" y="5118735"/>
            <a:ext cx="6430685" cy="2367082"/>
          </a:xfrm>
          <a:prstGeom prst="roundRect">
            <a:avLst>
              <a:gd name="adj" fmla="val 11499"/>
            </a:avLst>
          </a:prstGeom>
          <a:solidFill>
            <a:srgbClr val="626C3B"/>
          </a:solidFill>
          <a:ln w="7620">
            <a:solidFill>
              <a:srgbClr val="00D9A3"/>
            </a:solidFill>
            <a:prstDash val="solid"/>
          </a:ln>
        </p:spPr>
      </p:sp>
      <p:sp>
        <p:nvSpPr>
          <p:cNvPr id="22" name="Shape 16"/>
          <p:cNvSpPr/>
          <p:nvPr/>
        </p:nvSpPr>
        <p:spPr>
          <a:xfrm>
            <a:off x="982861" y="5307806"/>
            <a:ext cx="544354" cy="544354"/>
          </a:xfrm>
          <a:prstGeom prst="roundRect">
            <a:avLst>
              <a:gd name="adj" fmla="val 16796213"/>
            </a:avLst>
          </a:prstGeom>
          <a:solidFill>
            <a:srgbClr val="00D9A3"/>
          </a:solidFill>
          <a:ln/>
        </p:spPr>
      </p:sp>
      <p:pic>
        <p:nvPicPr>
          <p:cNvPr id="23"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2523" y="5457468"/>
            <a:ext cx="244912" cy="244912"/>
          </a:xfrm>
          <a:prstGeom prst="rect">
            <a:avLst/>
          </a:prstGeom>
        </p:spPr>
      </p:pic>
      <p:sp>
        <p:nvSpPr>
          <p:cNvPr id="24" name="Text 17"/>
          <p:cNvSpPr/>
          <p:nvPr/>
        </p:nvSpPr>
        <p:spPr>
          <a:xfrm>
            <a:off x="982861" y="6033611"/>
            <a:ext cx="3161943" cy="283488"/>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Brygada 1918 Semi Bold" pitchFamily="34" charset="0"/>
                <a:ea typeface="Brygada 1918 Semi Bold" pitchFamily="34" charset="-122"/>
                <a:cs typeface="Brygada 1918 Semi Bold" pitchFamily="34" charset="-120"/>
              </a:rPr>
              <a:t>Transparent Talent Discovery</a:t>
            </a:r>
            <a:endParaRPr lang="en-US" sz="1750" dirty="0"/>
          </a:p>
        </p:txBody>
      </p:sp>
      <p:sp>
        <p:nvSpPr>
          <p:cNvPr id="25" name="Text 18"/>
          <p:cNvSpPr/>
          <p:nvPr/>
        </p:nvSpPr>
        <p:spPr>
          <a:xfrm>
            <a:off x="982861" y="6425922"/>
            <a:ext cx="6052542" cy="580549"/>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Brygada 1918" pitchFamily="34" charset="0"/>
                <a:ea typeface="Brygada 1918" pitchFamily="34" charset="-122"/>
                <a:cs typeface="Brygada 1918" pitchFamily="34" charset="-120"/>
              </a:rPr>
              <a:t>Leaderboard showcases top builders by earnings and contributions. Hire from proven, verified developers with transparent track records.</a:t>
            </a:r>
            <a:endParaRPr lang="en-US" sz="1400" dirty="0"/>
          </a:p>
        </p:txBody>
      </p:sp>
      <p:sp>
        <p:nvSpPr>
          <p:cNvPr id="26" name="Shape 19"/>
          <p:cNvSpPr/>
          <p:nvPr/>
        </p:nvSpPr>
        <p:spPr>
          <a:xfrm>
            <a:off x="7405926" y="5118735"/>
            <a:ext cx="6430685" cy="2367082"/>
          </a:xfrm>
          <a:prstGeom prst="roundRect">
            <a:avLst>
              <a:gd name="adj" fmla="val 11499"/>
            </a:avLst>
          </a:prstGeom>
          <a:solidFill>
            <a:srgbClr val="626C3B"/>
          </a:solidFill>
          <a:ln w="7620">
            <a:solidFill>
              <a:srgbClr val="00D9A3"/>
            </a:solidFill>
            <a:prstDash val="solid"/>
          </a:ln>
        </p:spPr>
      </p:sp>
      <p:sp>
        <p:nvSpPr>
          <p:cNvPr id="27" name="Shape 20"/>
          <p:cNvSpPr/>
          <p:nvPr/>
        </p:nvSpPr>
        <p:spPr>
          <a:xfrm>
            <a:off x="7594997" y="5307806"/>
            <a:ext cx="544354" cy="544354"/>
          </a:xfrm>
          <a:prstGeom prst="roundRect">
            <a:avLst>
              <a:gd name="adj" fmla="val 16796213"/>
            </a:avLst>
          </a:prstGeom>
          <a:solidFill>
            <a:srgbClr val="00D9A3"/>
          </a:solidFill>
          <a:ln/>
        </p:spPr>
      </p:sp>
      <p:pic>
        <p:nvPicPr>
          <p:cNvPr id="28"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44658" y="5457468"/>
            <a:ext cx="244912" cy="244912"/>
          </a:xfrm>
          <a:prstGeom prst="rect">
            <a:avLst/>
          </a:prstGeom>
        </p:spPr>
      </p:pic>
      <p:sp>
        <p:nvSpPr>
          <p:cNvPr id="29" name="Text 21"/>
          <p:cNvSpPr/>
          <p:nvPr/>
        </p:nvSpPr>
        <p:spPr>
          <a:xfrm>
            <a:off x="7594997" y="6033611"/>
            <a:ext cx="3248144" cy="283488"/>
          </a:xfrm>
          <a:prstGeom prst="rect">
            <a:avLst/>
          </a:prstGeom>
          <a:noFill/>
          <a:ln/>
        </p:spPr>
        <p:txBody>
          <a:bodyPr wrap="none" lIns="0" tIns="0" rIns="0" bIns="0" rtlCol="0" anchor="t"/>
          <a:lstStyle/>
          <a:p>
            <a:pPr algn="l" indent="0" marL="0">
              <a:lnSpc>
                <a:spcPts val="2200"/>
              </a:lnSpc>
              <a:buNone/>
            </a:pPr>
            <a:r>
              <a:rPr lang="en-US" sz="1750" dirty="0">
                <a:solidFill>
                  <a:srgbClr val="FFFFFF"/>
                </a:solidFill>
                <a:latin typeface="Brygada 1918 Semi Bold" pitchFamily="34" charset="0"/>
                <a:ea typeface="Brygada 1918 Semi Bold" pitchFamily="34" charset="-122"/>
                <a:cs typeface="Brygada 1918 Semi Bold" pitchFamily="34" charset="-120"/>
              </a:rPr>
              <a:t>AI-Powered Quality Assurance</a:t>
            </a:r>
            <a:endParaRPr lang="en-US" sz="1750" dirty="0"/>
          </a:p>
        </p:txBody>
      </p:sp>
      <p:sp>
        <p:nvSpPr>
          <p:cNvPr id="30" name="Text 22"/>
          <p:cNvSpPr/>
          <p:nvPr/>
        </p:nvSpPr>
        <p:spPr>
          <a:xfrm>
            <a:off x="7594997" y="6425922"/>
            <a:ext cx="6052542" cy="870823"/>
          </a:xfrm>
          <a:prstGeom prst="rect">
            <a:avLst/>
          </a:prstGeom>
          <a:noFill/>
          <a:ln/>
        </p:spPr>
        <p:txBody>
          <a:bodyPr wrap="square" lIns="0" tIns="0" rIns="0" bIns="0" rtlCol="0" anchor="t"/>
          <a:lstStyle/>
          <a:p>
            <a:pPr algn="l" indent="0" marL="0">
              <a:lnSpc>
                <a:spcPts val="2250"/>
              </a:lnSpc>
              <a:buNone/>
            </a:pPr>
            <a:r>
              <a:rPr lang="en-US" sz="1400" dirty="0">
                <a:solidFill>
                  <a:srgbClr val="FFFFFF"/>
                </a:solidFill>
                <a:latin typeface="Brygada 1918" pitchFamily="34" charset="0"/>
                <a:ea typeface="Brygada 1918" pitchFamily="34" charset="-122"/>
                <a:cs typeface="Brygada 1918" pitchFamily="34" charset="-120"/>
              </a:rPr>
              <a:t>Every repository examined for fraud, security vulnerabilities, and code quality. Guaranteed production-ready code with complete documentation.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746284"/>
            <a:ext cx="7556421" cy="1275874"/>
          </a:xfrm>
          <a:prstGeom prst="rect">
            <a:avLst/>
          </a:prstGeom>
          <a:noFill/>
          <a:ln/>
        </p:spPr>
        <p:txBody>
          <a:bodyPr wrap="square" lIns="0" tIns="0" rIns="0" bIns="0" rtlCol="0" anchor="t"/>
          <a:lstStyle/>
          <a:p>
            <a:pPr algn="l" indent="0" marL="0">
              <a:lnSpc>
                <a:spcPts val="5000"/>
              </a:lnSpc>
              <a:buNone/>
            </a:pPr>
            <a:r>
              <a:rPr lang="en-US" sz="4000" dirty="0">
                <a:solidFill>
                  <a:srgbClr val="403011"/>
                </a:solidFill>
                <a:latin typeface="Brygada 1918 Semi Bold" pitchFamily="34" charset="0"/>
                <a:ea typeface="Brygada 1918 Semi Bold" pitchFamily="34" charset="-122"/>
                <a:cs typeface="Brygada 1918 Semi Bold" pitchFamily="34" charset="-120"/>
              </a:rPr>
              <a:t>Powered by Cutting-Edge Technology</a:t>
            </a:r>
            <a:endParaRPr lang="en-US" sz="4000" dirty="0"/>
          </a:p>
        </p:txBody>
      </p:sp>
      <p:sp>
        <p:nvSpPr>
          <p:cNvPr id="4" name="Text 1"/>
          <p:cNvSpPr/>
          <p:nvPr/>
        </p:nvSpPr>
        <p:spPr>
          <a:xfrm>
            <a:off x="6280190" y="2328267"/>
            <a:ext cx="7556421" cy="980123"/>
          </a:xfrm>
          <a:prstGeom prst="rect">
            <a:avLst/>
          </a:prstGeom>
          <a:noFill/>
          <a:ln/>
        </p:spPr>
        <p:txBody>
          <a:bodyPr wrap="square" lIns="0" tIns="0" rIns="0" bIns="0" rtlCol="0" anchor="t"/>
          <a:lstStyle/>
          <a:p>
            <a:pPr algn="l" indent="0" marL="0">
              <a:lnSpc>
                <a:spcPts val="2550"/>
              </a:lnSpc>
              <a:buNone/>
            </a:pPr>
            <a:r>
              <a:rPr lang="en-US" sz="1600" dirty="0">
                <a:solidFill>
                  <a:srgbClr val="403011"/>
                </a:solidFill>
                <a:latin typeface="Brygada 1918" pitchFamily="34" charset="0"/>
                <a:ea typeface="Brygada 1918" pitchFamily="34" charset="-122"/>
                <a:cs typeface="Brygada 1918" pitchFamily="34" charset="-120"/>
              </a:rPr>
              <a:t>CodeVault leverages the latest innovations in blockchain, AI, and web development to deliver a secure, intelligent, and seamless experience for builders and buyers.</a:t>
            </a:r>
            <a:endParaRPr lang="en-US" sz="1600" dirty="0"/>
          </a:p>
        </p:txBody>
      </p:sp>
      <p:sp>
        <p:nvSpPr>
          <p:cNvPr id="5" name="Text 2"/>
          <p:cNvSpPr/>
          <p:nvPr/>
        </p:nvSpPr>
        <p:spPr>
          <a:xfrm>
            <a:off x="6280190" y="3742015"/>
            <a:ext cx="2187297" cy="637699"/>
          </a:xfrm>
          <a:prstGeom prst="rect">
            <a:avLst/>
          </a:prstGeom>
          <a:noFill/>
          <a:ln/>
        </p:spPr>
        <p:txBody>
          <a:bodyPr wrap="square" lIns="0" tIns="0" rIns="0" bIns="0" rtlCol="0" anchor="t"/>
          <a:lstStyle/>
          <a:p>
            <a:pPr algn="l" indent="0" marL="0">
              <a:lnSpc>
                <a:spcPts val="2500"/>
              </a:lnSpc>
              <a:buNone/>
            </a:pPr>
            <a:r>
              <a:rPr lang="en-US" sz="2000" dirty="0">
                <a:solidFill>
                  <a:srgbClr val="403011"/>
                </a:solidFill>
                <a:latin typeface="Brygada 1918 Semi Bold" pitchFamily="34" charset="0"/>
                <a:ea typeface="Brygada 1918 Semi Bold" pitchFamily="34" charset="-122"/>
                <a:cs typeface="Brygada 1918 Semi Bold" pitchFamily="34" charset="-120"/>
              </a:rPr>
              <a:t>Blockchain &amp; Payments</a:t>
            </a:r>
            <a:endParaRPr lang="en-US" sz="2000" dirty="0"/>
          </a:p>
        </p:txBody>
      </p:sp>
      <p:sp>
        <p:nvSpPr>
          <p:cNvPr id="6" name="Text 3"/>
          <p:cNvSpPr/>
          <p:nvPr/>
        </p:nvSpPr>
        <p:spPr>
          <a:xfrm>
            <a:off x="6280190" y="4583787"/>
            <a:ext cx="2187297"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Movement Blockchain</a:t>
            </a:r>
            <a:endParaRPr lang="en-US" sz="1600" dirty="0"/>
          </a:p>
        </p:txBody>
      </p:sp>
      <p:sp>
        <p:nvSpPr>
          <p:cNvPr id="7" name="Text 4"/>
          <p:cNvSpPr/>
          <p:nvPr/>
        </p:nvSpPr>
        <p:spPr>
          <a:xfrm>
            <a:off x="6280190" y="5308640"/>
            <a:ext cx="2187297"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x402 Micropayments</a:t>
            </a:r>
            <a:endParaRPr lang="en-US" sz="1600" dirty="0"/>
          </a:p>
        </p:txBody>
      </p:sp>
      <p:sp>
        <p:nvSpPr>
          <p:cNvPr id="8" name="Text 5"/>
          <p:cNvSpPr/>
          <p:nvPr/>
        </p:nvSpPr>
        <p:spPr>
          <a:xfrm>
            <a:off x="6280190" y="6033492"/>
            <a:ext cx="2187297"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Rust/Move Smart Contracts</a:t>
            </a:r>
            <a:endParaRPr lang="en-US" sz="1600" dirty="0"/>
          </a:p>
        </p:txBody>
      </p:sp>
      <p:sp>
        <p:nvSpPr>
          <p:cNvPr id="9" name="Text 6"/>
          <p:cNvSpPr/>
          <p:nvPr/>
        </p:nvSpPr>
        <p:spPr>
          <a:xfrm>
            <a:off x="6280190" y="6758345"/>
            <a:ext cx="2187297"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Multi-signature Wallets</a:t>
            </a:r>
            <a:endParaRPr lang="en-US" sz="1600" dirty="0"/>
          </a:p>
        </p:txBody>
      </p:sp>
      <p:sp>
        <p:nvSpPr>
          <p:cNvPr id="10" name="Text 7"/>
          <p:cNvSpPr/>
          <p:nvPr/>
        </p:nvSpPr>
        <p:spPr>
          <a:xfrm>
            <a:off x="8973026" y="3742015"/>
            <a:ext cx="2186583" cy="637699"/>
          </a:xfrm>
          <a:prstGeom prst="rect">
            <a:avLst/>
          </a:prstGeom>
          <a:noFill/>
          <a:ln/>
        </p:spPr>
        <p:txBody>
          <a:bodyPr wrap="square" lIns="0" tIns="0" rIns="0" bIns="0" rtlCol="0" anchor="t"/>
          <a:lstStyle/>
          <a:p>
            <a:pPr algn="l" indent="0" marL="0">
              <a:lnSpc>
                <a:spcPts val="2500"/>
              </a:lnSpc>
              <a:buNone/>
            </a:pPr>
            <a:r>
              <a:rPr lang="en-US" sz="2000" dirty="0">
                <a:solidFill>
                  <a:srgbClr val="403011"/>
                </a:solidFill>
                <a:latin typeface="Brygada 1918 Semi Bold" pitchFamily="34" charset="0"/>
                <a:ea typeface="Brygada 1918 Semi Bold" pitchFamily="34" charset="-122"/>
                <a:cs typeface="Brygada 1918 Semi Bold" pitchFamily="34" charset="-120"/>
              </a:rPr>
              <a:t>Development Stack</a:t>
            </a:r>
            <a:endParaRPr lang="en-US" sz="2000" dirty="0"/>
          </a:p>
        </p:txBody>
      </p:sp>
      <p:sp>
        <p:nvSpPr>
          <p:cNvPr id="11" name="Text 8"/>
          <p:cNvSpPr/>
          <p:nvPr/>
        </p:nvSpPr>
        <p:spPr>
          <a:xfrm>
            <a:off x="8973026" y="4583787"/>
            <a:ext cx="2186583"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React + Next.js + TypeScript</a:t>
            </a:r>
            <a:endParaRPr lang="en-US" sz="1600" dirty="0"/>
          </a:p>
        </p:txBody>
      </p:sp>
      <p:sp>
        <p:nvSpPr>
          <p:cNvPr id="12" name="Text 9"/>
          <p:cNvSpPr/>
          <p:nvPr/>
        </p:nvSpPr>
        <p:spPr>
          <a:xfrm>
            <a:off x="8973026" y="5308640"/>
            <a:ext cx="2186583"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Node.js + Express</a:t>
            </a:r>
            <a:endParaRPr lang="en-US" sz="1600" dirty="0"/>
          </a:p>
        </p:txBody>
      </p:sp>
      <p:sp>
        <p:nvSpPr>
          <p:cNvPr id="13" name="Text 10"/>
          <p:cNvSpPr/>
          <p:nvPr/>
        </p:nvSpPr>
        <p:spPr>
          <a:xfrm>
            <a:off x="8973026" y="5706785"/>
            <a:ext cx="2186583"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MongoDB + PostgreSQL</a:t>
            </a:r>
            <a:endParaRPr lang="en-US" sz="1600" dirty="0"/>
          </a:p>
        </p:txBody>
      </p:sp>
      <p:sp>
        <p:nvSpPr>
          <p:cNvPr id="14" name="Text 11"/>
          <p:cNvSpPr/>
          <p:nvPr/>
        </p:nvSpPr>
        <p:spPr>
          <a:xfrm>
            <a:off x="8973026" y="6431637"/>
            <a:ext cx="2186583"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Tailwind CSS</a:t>
            </a:r>
            <a:endParaRPr lang="en-US" sz="1600" dirty="0"/>
          </a:p>
        </p:txBody>
      </p:sp>
      <p:sp>
        <p:nvSpPr>
          <p:cNvPr id="15" name="Text 12"/>
          <p:cNvSpPr/>
          <p:nvPr/>
        </p:nvSpPr>
        <p:spPr>
          <a:xfrm>
            <a:off x="11665148" y="3742015"/>
            <a:ext cx="2186583" cy="318849"/>
          </a:xfrm>
          <a:prstGeom prst="rect">
            <a:avLst/>
          </a:prstGeom>
          <a:noFill/>
          <a:ln/>
        </p:spPr>
        <p:txBody>
          <a:bodyPr wrap="none" lIns="0" tIns="0" rIns="0" bIns="0" rtlCol="0" anchor="t"/>
          <a:lstStyle/>
          <a:p>
            <a:pPr algn="l" indent="0" marL="0">
              <a:lnSpc>
                <a:spcPts val="2500"/>
              </a:lnSpc>
              <a:buNone/>
            </a:pPr>
            <a:r>
              <a:rPr lang="en-US" sz="2000" dirty="0">
                <a:solidFill>
                  <a:srgbClr val="403011"/>
                </a:solidFill>
                <a:latin typeface="Brygada 1918 Semi Bold" pitchFamily="34" charset="0"/>
                <a:ea typeface="Brygada 1918 Semi Bold" pitchFamily="34" charset="-122"/>
                <a:cs typeface="Brygada 1918 Semi Bold" pitchFamily="34" charset="-120"/>
              </a:rPr>
              <a:t>Security &amp; Auth</a:t>
            </a:r>
            <a:endParaRPr lang="en-US" sz="2000" dirty="0"/>
          </a:p>
        </p:txBody>
      </p:sp>
      <p:sp>
        <p:nvSpPr>
          <p:cNvPr id="16" name="Text 13"/>
          <p:cNvSpPr/>
          <p:nvPr/>
        </p:nvSpPr>
        <p:spPr>
          <a:xfrm>
            <a:off x="11665148" y="4264938"/>
            <a:ext cx="2186583"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Privy Authentication</a:t>
            </a:r>
            <a:endParaRPr lang="en-US" sz="1600" dirty="0"/>
          </a:p>
        </p:txBody>
      </p:sp>
      <p:sp>
        <p:nvSpPr>
          <p:cNvPr id="17" name="Text 14"/>
          <p:cNvSpPr/>
          <p:nvPr/>
        </p:nvSpPr>
        <p:spPr>
          <a:xfrm>
            <a:off x="11665148" y="4989790"/>
            <a:ext cx="2186583"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Web3 Wallet Integration</a:t>
            </a:r>
            <a:endParaRPr lang="en-US" sz="1600" dirty="0"/>
          </a:p>
        </p:txBody>
      </p:sp>
      <p:sp>
        <p:nvSpPr>
          <p:cNvPr id="18" name="Text 15"/>
          <p:cNvSpPr/>
          <p:nvPr/>
        </p:nvSpPr>
        <p:spPr>
          <a:xfrm>
            <a:off x="11665148" y="5714643"/>
            <a:ext cx="2186583"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IPFS Storage</a:t>
            </a:r>
            <a:endParaRPr lang="en-US" sz="1600" dirty="0"/>
          </a:p>
        </p:txBody>
      </p:sp>
      <p:sp>
        <p:nvSpPr>
          <p:cNvPr id="19" name="Text 16"/>
          <p:cNvSpPr/>
          <p:nvPr/>
        </p:nvSpPr>
        <p:spPr>
          <a:xfrm>
            <a:off x="11665148" y="6112788"/>
            <a:ext cx="2186583" cy="6534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403011"/>
                </a:solidFill>
                <a:latin typeface="Brygada 1918" pitchFamily="34" charset="0"/>
                <a:ea typeface="Brygada 1918" pitchFamily="34" charset="-122"/>
                <a:cs typeface="Brygada 1918" pitchFamily="34" charset="-120"/>
              </a:rPr>
              <a:t>End-to-End Encryption</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83832"/>
          </a:xfrm>
          <a:prstGeom prst="rect">
            <a:avLst/>
          </a:prstGeom>
        </p:spPr>
      </p:pic>
      <p:sp>
        <p:nvSpPr>
          <p:cNvPr id="3" name="Text 0"/>
          <p:cNvSpPr/>
          <p:nvPr/>
        </p:nvSpPr>
        <p:spPr>
          <a:xfrm>
            <a:off x="793790" y="2842736"/>
            <a:ext cx="5947053" cy="496133"/>
          </a:xfrm>
          <a:prstGeom prst="rect">
            <a:avLst/>
          </a:prstGeom>
          <a:noFill/>
          <a:ln/>
        </p:spPr>
        <p:txBody>
          <a:bodyPr wrap="none" lIns="0" tIns="0" rIns="0" bIns="0" rtlCol="0" anchor="t"/>
          <a:lstStyle/>
          <a:p>
            <a:pPr algn="l" indent="0" marL="0">
              <a:lnSpc>
                <a:spcPts val="3900"/>
              </a:lnSpc>
              <a:buNone/>
            </a:pPr>
            <a:r>
              <a:rPr lang="en-US" sz="3100" dirty="0">
                <a:solidFill>
                  <a:srgbClr val="403011"/>
                </a:solidFill>
                <a:latin typeface="Brygada 1918 Semi Bold" pitchFamily="34" charset="0"/>
                <a:ea typeface="Brygada 1918 Semi Bold" pitchFamily="34" charset="-122"/>
                <a:cs typeface="Brygada 1918 Semi Bold" pitchFamily="34" charset="-120"/>
              </a:rPr>
              <a:t>Core Features That Set Us Apart</a:t>
            </a:r>
            <a:endParaRPr lang="en-US" sz="3100" dirty="0"/>
          </a:p>
        </p:txBody>
      </p:sp>
      <p:sp>
        <p:nvSpPr>
          <p:cNvPr id="4" name="Shape 1"/>
          <p:cNvSpPr/>
          <p:nvPr/>
        </p:nvSpPr>
        <p:spPr>
          <a:xfrm>
            <a:off x="793790" y="3576995"/>
            <a:ext cx="6441996" cy="1944886"/>
          </a:xfrm>
          <a:prstGeom prst="roundRect">
            <a:avLst>
              <a:gd name="adj" fmla="val 12246"/>
            </a:avLst>
          </a:prstGeom>
          <a:solidFill>
            <a:srgbClr val="F6EBD4"/>
          </a:solidFill>
          <a:ln w="22860">
            <a:solidFill>
              <a:srgbClr val="626C3B"/>
            </a:solidFill>
            <a:prstDash val="solid"/>
          </a:ln>
        </p:spPr>
      </p:sp>
      <p:sp>
        <p:nvSpPr>
          <p:cNvPr id="5" name="Shape 2"/>
          <p:cNvSpPr/>
          <p:nvPr/>
        </p:nvSpPr>
        <p:spPr>
          <a:xfrm>
            <a:off x="816650" y="3599855"/>
            <a:ext cx="6396276" cy="476250"/>
          </a:xfrm>
          <a:prstGeom prst="roundRect">
            <a:avLst>
              <a:gd name="adj" fmla="val 44249"/>
            </a:avLst>
          </a:prstGeom>
          <a:solidFill>
            <a:srgbClr val="626C3B"/>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5725" y="3715107"/>
            <a:ext cx="238125" cy="238125"/>
          </a:xfrm>
          <a:prstGeom prst="rect">
            <a:avLst/>
          </a:prstGeom>
        </p:spPr>
      </p:pic>
      <p:sp>
        <p:nvSpPr>
          <p:cNvPr id="7" name="Text 3"/>
          <p:cNvSpPr/>
          <p:nvPr/>
        </p:nvSpPr>
        <p:spPr>
          <a:xfrm>
            <a:off x="975360" y="4234815"/>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Code Monetization</a:t>
            </a:r>
            <a:endParaRPr lang="en-US" sz="1550" dirty="0"/>
          </a:p>
        </p:txBody>
      </p:sp>
      <p:sp>
        <p:nvSpPr>
          <p:cNvPr id="8" name="Text 4"/>
          <p:cNvSpPr/>
          <p:nvPr/>
        </p:nvSpPr>
        <p:spPr>
          <a:xfrm>
            <a:off x="975360" y="4578072"/>
            <a:ext cx="6078855" cy="508159"/>
          </a:xfrm>
          <a:prstGeom prst="rect">
            <a:avLst/>
          </a:prstGeom>
          <a:noFill/>
          <a:ln/>
        </p:spPr>
        <p:txBody>
          <a:bodyPr wrap="square" lIns="0" tIns="0" rIns="0" bIns="0" rtlCol="0" anchor="t"/>
          <a:lstStyle/>
          <a:p>
            <a:pPr algn="l" indent="0" marL="0">
              <a:lnSpc>
                <a:spcPts val="2000"/>
              </a:lnSpc>
              <a:buNone/>
            </a:pPr>
            <a:r>
              <a:rPr lang="en-US" sz="1250" dirty="0">
                <a:solidFill>
                  <a:srgbClr val="403011"/>
                </a:solidFill>
                <a:latin typeface="Brygada 1918" pitchFamily="34" charset="0"/>
                <a:ea typeface="Brygada 1918" pitchFamily="34" charset="-122"/>
                <a:cs typeface="Brygada 1918" pitchFamily="34" charset="-120"/>
              </a:rPr>
              <a:t>Upload repositories, set pricing tiers, and earn instantly. Dual pricing model with demo and full download options. Automatic payments directly to your wallet.</a:t>
            </a:r>
            <a:endParaRPr lang="en-US" sz="1250" dirty="0"/>
          </a:p>
        </p:txBody>
      </p:sp>
      <p:sp>
        <p:nvSpPr>
          <p:cNvPr id="9" name="Shape 5"/>
          <p:cNvSpPr/>
          <p:nvPr/>
        </p:nvSpPr>
        <p:spPr>
          <a:xfrm>
            <a:off x="7394496" y="3576995"/>
            <a:ext cx="6442115" cy="1944886"/>
          </a:xfrm>
          <a:prstGeom prst="roundRect">
            <a:avLst>
              <a:gd name="adj" fmla="val 12246"/>
            </a:avLst>
          </a:prstGeom>
          <a:solidFill>
            <a:srgbClr val="F6EBD4"/>
          </a:solidFill>
          <a:ln w="22860">
            <a:solidFill>
              <a:srgbClr val="83792E"/>
            </a:solidFill>
            <a:prstDash val="solid"/>
          </a:ln>
        </p:spPr>
      </p:sp>
      <p:sp>
        <p:nvSpPr>
          <p:cNvPr id="10" name="Shape 6"/>
          <p:cNvSpPr/>
          <p:nvPr/>
        </p:nvSpPr>
        <p:spPr>
          <a:xfrm>
            <a:off x="7417356" y="3599855"/>
            <a:ext cx="6396395" cy="476250"/>
          </a:xfrm>
          <a:prstGeom prst="roundRect">
            <a:avLst>
              <a:gd name="adj" fmla="val 44249"/>
            </a:avLst>
          </a:prstGeom>
          <a:solidFill>
            <a:srgbClr val="83792E"/>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96431" y="3715107"/>
            <a:ext cx="238125" cy="238125"/>
          </a:xfrm>
          <a:prstGeom prst="rect">
            <a:avLst/>
          </a:prstGeom>
        </p:spPr>
      </p:pic>
      <p:sp>
        <p:nvSpPr>
          <p:cNvPr id="12" name="Text 7"/>
          <p:cNvSpPr/>
          <p:nvPr/>
        </p:nvSpPr>
        <p:spPr>
          <a:xfrm>
            <a:off x="7576066" y="4234815"/>
            <a:ext cx="2597706" cy="248007"/>
          </a:xfrm>
          <a:prstGeom prst="rect">
            <a:avLst/>
          </a:prstGeom>
          <a:noFill/>
          <a:ln/>
        </p:spPr>
        <p:txBody>
          <a:bodyPr wrap="none" lIns="0" tIns="0" rIns="0" bIns="0" rtlCol="0" anchor="t"/>
          <a:lstStyle/>
          <a:p>
            <a:pPr algn="l" indent="0" marL="0">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Micropayment Marketplace</a:t>
            </a:r>
            <a:endParaRPr lang="en-US" sz="1550" dirty="0"/>
          </a:p>
        </p:txBody>
      </p:sp>
      <p:sp>
        <p:nvSpPr>
          <p:cNvPr id="13" name="Text 8"/>
          <p:cNvSpPr/>
          <p:nvPr/>
        </p:nvSpPr>
        <p:spPr>
          <a:xfrm>
            <a:off x="7576066" y="4578072"/>
            <a:ext cx="6078974" cy="762238"/>
          </a:xfrm>
          <a:prstGeom prst="rect">
            <a:avLst/>
          </a:prstGeom>
          <a:noFill/>
          <a:ln/>
        </p:spPr>
        <p:txBody>
          <a:bodyPr wrap="square" lIns="0" tIns="0" rIns="0" bIns="0" rtlCol="0" anchor="t"/>
          <a:lstStyle/>
          <a:p>
            <a:pPr algn="l" indent="0" marL="0">
              <a:lnSpc>
                <a:spcPts val="2000"/>
              </a:lnSpc>
              <a:buNone/>
            </a:pPr>
            <a:r>
              <a:rPr lang="en-US" sz="1250" dirty="0">
                <a:solidFill>
                  <a:srgbClr val="403011"/>
                </a:solidFill>
                <a:latin typeface="Brygada 1918" pitchFamily="34" charset="0"/>
                <a:ea typeface="Brygada 1918" pitchFamily="34" charset="-122"/>
                <a:cs typeface="Brygada 1918" pitchFamily="34" charset="-120"/>
              </a:rPr>
              <a:t>Buy with x402 micropayments for frictionless transactions. Try demo versions before full purchase. All code includes comprehensive documentation and implementation guides.</a:t>
            </a:r>
            <a:endParaRPr lang="en-US" sz="1250" dirty="0"/>
          </a:p>
        </p:txBody>
      </p:sp>
      <p:sp>
        <p:nvSpPr>
          <p:cNvPr id="14" name="Shape 9"/>
          <p:cNvSpPr/>
          <p:nvPr/>
        </p:nvSpPr>
        <p:spPr>
          <a:xfrm>
            <a:off x="793790" y="5680591"/>
            <a:ext cx="6441996" cy="1690807"/>
          </a:xfrm>
          <a:prstGeom prst="roundRect">
            <a:avLst>
              <a:gd name="adj" fmla="val 14086"/>
            </a:avLst>
          </a:prstGeom>
          <a:solidFill>
            <a:srgbClr val="F6EBD4"/>
          </a:solidFill>
          <a:ln w="22860">
            <a:solidFill>
              <a:srgbClr val="E8AF3B"/>
            </a:solidFill>
            <a:prstDash val="solid"/>
          </a:ln>
        </p:spPr>
      </p:sp>
      <p:sp>
        <p:nvSpPr>
          <p:cNvPr id="15" name="Shape 10"/>
          <p:cNvSpPr/>
          <p:nvPr/>
        </p:nvSpPr>
        <p:spPr>
          <a:xfrm>
            <a:off x="816650" y="5703451"/>
            <a:ext cx="6396276" cy="476250"/>
          </a:xfrm>
          <a:prstGeom prst="roundRect">
            <a:avLst>
              <a:gd name="adj" fmla="val 44249"/>
            </a:avLst>
          </a:prstGeom>
          <a:solidFill>
            <a:srgbClr val="E8AF3B"/>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95725" y="5818703"/>
            <a:ext cx="238125" cy="238125"/>
          </a:xfrm>
          <a:prstGeom prst="rect">
            <a:avLst/>
          </a:prstGeom>
        </p:spPr>
      </p:pic>
      <p:sp>
        <p:nvSpPr>
          <p:cNvPr id="17" name="Text 11"/>
          <p:cNvSpPr/>
          <p:nvPr/>
        </p:nvSpPr>
        <p:spPr>
          <a:xfrm>
            <a:off x="975360" y="6338411"/>
            <a:ext cx="3009900" cy="248007"/>
          </a:xfrm>
          <a:prstGeom prst="rect">
            <a:avLst/>
          </a:prstGeom>
          <a:noFill/>
          <a:ln/>
        </p:spPr>
        <p:txBody>
          <a:bodyPr wrap="none" lIns="0" tIns="0" rIns="0" bIns="0" rtlCol="0" anchor="t"/>
          <a:lstStyle/>
          <a:p>
            <a:pPr algn="l" indent="0" marL="0">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Buildathon Competition System</a:t>
            </a:r>
            <a:endParaRPr lang="en-US" sz="1550" dirty="0"/>
          </a:p>
        </p:txBody>
      </p:sp>
      <p:sp>
        <p:nvSpPr>
          <p:cNvPr id="18" name="Text 12"/>
          <p:cNvSpPr/>
          <p:nvPr/>
        </p:nvSpPr>
        <p:spPr>
          <a:xfrm>
            <a:off x="975360" y="6681668"/>
            <a:ext cx="6078855" cy="508159"/>
          </a:xfrm>
          <a:prstGeom prst="rect">
            <a:avLst/>
          </a:prstGeom>
          <a:noFill/>
          <a:ln/>
        </p:spPr>
        <p:txBody>
          <a:bodyPr wrap="square" lIns="0" tIns="0" rIns="0" bIns="0" rtlCol="0" anchor="t"/>
          <a:lstStyle/>
          <a:p>
            <a:pPr algn="l" indent="0" marL="0">
              <a:lnSpc>
                <a:spcPts val="2000"/>
              </a:lnSpc>
              <a:buNone/>
            </a:pPr>
            <a:r>
              <a:rPr lang="en-US" sz="1250" dirty="0">
                <a:solidFill>
                  <a:srgbClr val="403011"/>
                </a:solidFill>
                <a:latin typeface="Brygada 1918" pitchFamily="34" charset="0"/>
                <a:ea typeface="Brygada 1918" pitchFamily="34" charset="-122"/>
                <a:cs typeface="Brygada 1918" pitchFamily="34" charset="-120"/>
              </a:rPr>
              <a:t>Companies launch development campaigns with prize pools. Developers compete to deliver the best solutions. Smart contract handles automatic prize distribution.</a:t>
            </a:r>
            <a:endParaRPr lang="en-US" sz="1250" dirty="0"/>
          </a:p>
        </p:txBody>
      </p:sp>
      <p:sp>
        <p:nvSpPr>
          <p:cNvPr id="19" name="Shape 13"/>
          <p:cNvSpPr/>
          <p:nvPr/>
        </p:nvSpPr>
        <p:spPr>
          <a:xfrm>
            <a:off x="7394496" y="5680591"/>
            <a:ext cx="6442115" cy="1690807"/>
          </a:xfrm>
          <a:prstGeom prst="roundRect">
            <a:avLst>
              <a:gd name="adj" fmla="val 14086"/>
            </a:avLst>
          </a:prstGeom>
          <a:solidFill>
            <a:srgbClr val="F6EBD4"/>
          </a:solidFill>
          <a:ln w="22860">
            <a:solidFill>
              <a:srgbClr val="CC914D"/>
            </a:solidFill>
            <a:prstDash val="solid"/>
          </a:ln>
        </p:spPr>
      </p:sp>
      <p:sp>
        <p:nvSpPr>
          <p:cNvPr id="20" name="Shape 14"/>
          <p:cNvSpPr/>
          <p:nvPr/>
        </p:nvSpPr>
        <p:spPr>
          <a:xfrm>
            <a:off x="7417356" y="5703451"/>
            <a:ext cx="6396395" cy="476250"/>
          </a:xfrm>
          <a:prstGeom prst="roundRect">
            <a:avLst>
              <a:gd name="adj" fmla="val 44249"/>
            </a:avLst>
          </a:prstGeom>
          <a:solidFill>
            <a:srgbClr val="CC914D"/>
          </a:solidFill>
          <a:ln/>
        </p:spPr>
      </p:sp>
      <p:pic>
        <p:nvPicPr>
          <p:cNvPr id="21"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96431" y="5818703"/>
            <a:ext cx="238125" cy="238125"/>
          </a:xfrm>
          <a:prstGeom prst="rect">
            <a:avLst/>
          </a:prstGeom>
        </p:spPr>
      </p:pic>
      <p:sp>
        <p:nvSpPr>
          <p:cNvPr id="22" name="Text 15"/>
          <p:cNvSpPr/>
          <p:nvPr/>
        </p:nvSpPr>
        <p:spPr>
          <a:xfrm>
            <a:off x="7576066" y="6338411"/>
            <a:ext cx="2429947" cy="248007"/>
          </a:xfrm>
          <a:prstGeom prst="rect">
            <a:avLst/>
          </a:prstGeom>
          <a:noFill/>
          <a:ln/>
        </p:spPr>
        <p:txBody>
          <a:bodyPr wrap="none" lIns="0" tIns="0" rIns="0" bIns="0" rtlCol="0" anchor="t"/>
          <a:lstStyle/>
          <a:p>
            <a:pPr algn="l" indent="0" marL="0">
              <a:lnSpc>
                <a:spcPts val="1950"/>
              </a:lnSpc>
              <a:buNone/>
            </a:pPr>
            <a:r>
              <a:rPr lang="en-US" sz="1550" dirty="0">
                <a:solidFill>
                  <a:srgbClr val="403011"/>
                </a:solidFill>
                <a:latin typeface="Brygada 1918 Semi Bold" pitchFamily="34" charset="0"/>
                <a:ea typeface="Brygada 1918 Semi Bold" pitchFamily="34" charset="-122"/>
                <a:cs typeface="Brygada 1918 Semi Bold" pitchFamily="34" charset="-120"/>
              </a:rPr>
              <a:t>Talent Discovery Platform</a:t>
            </a:r>
            <a:endParaRPr lang="en-US" sz="1550" dirty="0"/>
          </a:p>
        </p:txBody>
      </p:sp>
      <p:sp>
        <p:nvSpPr>
          <p:cNvPr id="23" name="Text 16"/>
          <p:cNvSpPr/>
          <p:nvPr/>
        </p:nvSpPr>
        <p:spPr>
          <a:xfrm>
            <a:off x="7576066" y="6681668"/>
            <a:ext cx="6078974" cy="508159"/>
          </a:xfrm>
          <a:prstGeom prst="rect">
            <a:avLst/>
          </a:prstGeom>
          <a:noFill/>
          <a:ln/>
        </p:spPr>
        <p:txBody>
          <a:bodyPr wrap="square" lIns="0" tIns="0" rIns="0" bIns="0" rtlCol="0" anchor="t"/>
          <a:lstStyle/>
          <a:p>
            <a:pPr algn="l" indent="0" marL="0">
              <a:lnSpc>
                <a:spcPts val="2000"/>
              </a:lnSpc>
              <a:buNone/>
            </a:pPr>
            <a:r>
              <a:rPr lang="en-US" sz="1250" dirty="0">
                <a:solidFill>
                  <a:srgbClr val="403011"/>
                </a:solidFill>
                <a:latin typeface="Brygada 1918" pitchFamily="34" charset="0"/>
                <a:ea typeface="Brygada 1918" pitchFamily="34" charset="-122"/>
                <a:cs typeface="Brygada 1918" pitchFamily="34" charset="-120"/>
              </a:rPr>
              <a:t>Leaderboard rankings showcase top performers. Verified achievements and portfolio demonstrations. Direct hiring pipeline from platform to employment.</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56285"/>
            <a:ext cx="3849410" cy="460772"/>
          </a:xfrm>
          <a:prstGeom prst="rect">
            <a:avLst/>
          </a:prstGeom>
          <a:noFill/>
          <a:ln/>
        </p:spPr>
        <p:txBody>
          <a:bodyPr wrap="none" lIns="0" tIns="0" rIns="0" bIns="0" rtlCol="0" anchor="t"/>
          <a:lstStyle/>
          <a:p>
            <a:pPr algn="l" indent="0" marL="0">
              <a:lnSpc>
                <a:spcPts val="3600"/>
              </a:lnSpc>
              <a:buNone/>
            </a:pPr>
            <a:r>
              <a:rPr lang="en-US" sz="2900" dirty="0">
                <a:solidFill>
                  <a:srgbClr val="403011"/>
                </a:solidFill>
                <a:latin typeface="Brygada 1918 Semi Bold" pitchFamily="34" charset="0"/>
                <a:ea typeface="Brygada 1918 Semi Bold" pitchFamily="34" charset="-122"/>
                <a:cs typeface="Brygada 1918 Semi Bold" pitchFamily="34" charset="-120"/>
              </a:rPr>
              <a:t>How CodeVault Works</a:t>
            </a:r>
            <a:endParaRPr lang="en-US" sz="2900" dirty="0"/>
          </a:p>
        </p:txBody>
      </p:sp>
      <p:sp>
        <p:nvSpPr>
          <p:cNvPr id="3" name="Text 1"/>
          <p:cNvSpPr/>
          <p:nvPr/>
        </p:nvSpPr>
        <p:spPr>
          <a:xfrm>
            <a:off x="793790" y="1511856"/>
            <a:ext cx="13042821"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Four distinct user journeys designed for seamless interaction across builders, buyers, and companies organizing buildathons.</a:t>
            </a:r>
            <a:endParaRPr lang="en-US" sz="1150" dirty="0"/>
          </a:p>
        </p:txBody>
      </p:sp>
      <p:sp>
        <p:nvSpPr>
          <p:cNvPr id="4" name="Text 2"/>
          <p:cNvSpPr/>
          <p:nvPr/>
        </p:nvSpPr>
        <p:spPr>
          <a:xfrm>
            <a:off x="793790" y="2060853"/>
            <a:ext cx="1900833" cy="230386"/>
          </a:xfrm>
          <a:prstGeom prst="rect">
            <a:avLst/>
          </a:prstGeom>
          <a:noFill/>
          <a:ln/>
        </p:spPr>
        <p:txBody>
          <a:bodyPr wrap="none" lIns="0" tIns="0" rIns="0" bIns="0" rtlCol="0" anchor="t"/>
          <a:lstStyle/>
          <a:p>
            <a:pPr algn="l" indent="0" marL="0">
              <a:lnSpc>
                <a:spcPts val="1800"/>
              </a:lnSpc>
              <a:buNone/>
            </a:pPr>
            <a:r>
              <a:rPr lang="en-US" sz="1450" dirty="0">
                <a:solidFill>
                  <a:srgbClr val="403011"/>
                </a:solidFill>
                <a:latin typeface="Brygada 1918 Semi Bold" pitchFamily="34" charset="0"/>
                <a:ea typeface="Brygada 1918 Semi Bold" pitchFamily="34" charset="-122"/>
                <a:cs typeface="Brygada 1918 Semi Bold" pitchFamily="34" charset="-120"/>
              </a:rPr>
              <a:t>Builders Submit Code</a:t>
            </a:r>
            <a:endParaRPr lang="en-US" sz="1450" dirty="0"/>
          </a:p>
        </p:txBody>
      </p:sp>
      <p:sp>
        <p:nvSpPr>
          <p:cNvPr id="5" name="Text 3"/>
          <p:cNvSpPr/>
          <p:nvPr/>
        </p:nvSpPr>
        <p:spPr>
          <a:xfrm>
            <a:off x="793790" y="2457093"/>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01</a:t>
            </a:r>
            <a:endParaRPr lang="en-US" sz="1150" dirty="0"/>
          </a:p>
        </p:txBody>
      </p:sp>
      <p:sp>
        <p:nvSpPr>
          <p:cNvPr id="6" name="Shape 4"/>
          <p:cNvSpPr/>
          <p:nvPr/>
        </p:nvSpPr>
        <p:spPr>
          <a:xfrm>
            <a:off x="793790" y="2692241"/>
            <a:ext cx="2990969" cy="15240"/>
          </a:xfrm>
          <a:prstGeom prst="rect">
            <a:avLst/>
          </a:prstGeom>
          <a:solidFill>
            <a:srgbClr val="626C3B"/>
          </a:solidFill>
          <a:ln/>
        </p:spPr>
      </p:sp>
      <p:sp>
        <p:nvSpPr>
          <p:cNvPr id="7" name="Text 5"/>
          <p:cNvSpPr/>
          <p:nvPr/>
        </p:nvSpPr>
        <p:spPr>
          <a:xfrm>
            <a:off x="793790" y="2796421"/>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Login via Privy authentication</a:t>
            </a:r>
            <a:endParaRPr lang="en-US" sz="1150" dirty="0"/>
          </a:p>
        </p:txBody>
      </p:sp>
      <p:sp>
        <p:nvSpPr>
          <p:cNvPr id="8" name="Text 6"/>
          <p:cNvSpPr/>
          <p:nvPr/>
        </p:nvSpPr>
        <p:spPr>
          <a:xfrm>
            <a:off x="793790" y="3290054"/>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02</a:t>
            </a:r>
            <a:endParaRPr lang="en-US" sz="1150" dirty="0"/>
          </a:p>
        </p:txBody>
      </p:sp>
      <p:sp>
        <p:nvSpPr>
          <p:cNvPr id="9" name="Shape 7"/>
          <p:cNvSpPr/>
          <p:nvPr/>
        </p:nvSpPr>
        <p:spPr>
          <a:xfrm>
            <a:off x="793790" y="3525203"/>
            <a:ext cx="2990969" cy="15240"/>
          </a:xfrm>
          <a:prstGeom prst="rect">
            <a:avLst/>
          </a:prstGeom>
          <a:solidFill>
            <a:srgbClr val="83792E"/>
          </a:solidFill>
          <a:ln/>
        </p:spPr>
      </p:sp>
      <p:sp>
        <p:nvSpPr>
          <p:cNvPr id="10" name="Text 8"/>
          <p:cNvSpPr/>
          <p:nvPr/>
        </p:nvSpPr>
        <p:spPr>
          <a:xfrm>
            <a:off x="793790" y="3629382"/>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Add repository details and metadata</a:t>
            </a:r>
            <a:endParaRPr lang="en-US" sz="1150" dirty="0"/>
          </a:p>
        </p:txBody>
      </p:sp>
      <p:sp>
        <p:nvSpPr>
          <p:cNvPr id="11" name="Text 9"/>
          <p:cNvSpPr/>
          <p:nvPr/>
        </p:nvSpPr>
        <p:spPr>
          <a:xfrm>
            <a:off x="793790" y="4123015"/>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03</a:t>
            </a:r>
            <a:endParaRPr lang="en-US" sz="1150" dirty="0"/>
          </a:p>
        </p:txBody>
      </p:sp>
      <p:sp>
        <p:nvSpPr>
          <p:cNvPr id="12" name="Shape 10"/>
          <p:cNvSpPr/>
          <p:nvPr/>
        </p:nvSpPr>
        <p:spPr>
          <a:xfrm>
            <a:off x="793790" y="4358164"/>
            <a:ext cx="2990969" cy="15240"/>
          </a:xfrm>
          <a:prstGeom prst="rect">
            <a:avLst/>
          </a:prstGeom>
          <a:solidFill>
            <a:srgbClr val="E8AF3B"/>
          </a:solidFill>
          <a:ln/>
        </p:spPr>
      </p:sp>
      <p:sp>
        <p:nvSpPr>
          <p:cNvPr id="13" name="Text 11"/>
          <p:cNvSpPr/>
          <p:nvPr/>
        </p:nvSpPr>
        <p:spPr>
          <a:xfrm>
            <a:off x="793790" y="4462343"/>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Upload ZIP with documentation</a:t>
            </a:r>
            <a:endParaRPr lang="en-US" sz="1150" dirty="0"/>
          </a:p>
        </p:txBody>
      </p:sp>
      <p:sp>
        <p:nvSpPr>
          <p:cNvPr id="14" name="Text 12"/>
          <p:cNvSpPr/>
          <p:nvPr/>
        </p:nvSpPr>
        <p:spPr>
          <a:xfrm>
            <a:off x="793790" y="4955977"/>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04</a:t>
            </a:r>
            <a:endParaRPr lang="en-US" sz="1150" dirty="0"/>
          </a:p>
        </p:txBody>
      </p:sp>
      <p:sp>
        <p:nvSpPr>
          <p:cNvPr id="15" name="Shape 13"/>
          <p:cNvSpPr/>
          <p:nvPr/>
        </p:nvSpPr>
        <p:spPr>
          <a:xfrm>
            <a:off x="793790" y="5191125"/>
            <a:ext cx="2990969" cy="15240"/>
          </a:xfrm>
          <a:prstGeom prst="rect">
            <a:avLst/>
          </a:prstGeom>
          <a:solidFill>
            <a:srgbClr val="CC914D"/>
          </a:solidFill>
          <a:ln/>
        </p:spPr>
      </p:sp>
      <p:sp>
        <p:nvSpPr>
          <p:cNvPr id="16" name="Text 14"/>
          <p:cNvSpPr/>
          <p:nvPr/>
        </p:nvSpPr>
        <p:spPr>
          <a:xfrm>
            <a:off x="793790" y="5295305"/>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Set demo and download pricing</a:t>
            </a:r>
            <a:endParaRPr lang="en-US" sz="1150" dirty="0"/>
          </a:p>
        </p:txBody>
      </p:sp>
      <p:sp>
        <p:nvSpPr>
          <p:cNvPr id="17" name="Text 15"/>
          <p:cNvSpPr/>
          <p:nvPr/>
        </p:nvSpPr>
        <p:spPr>
          <a:xfrm>
            <a:off x="793790" y="5788938"/>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05</a:t>
            </a:r>
            <a:endParaRPr lang="en-US" sz="1150" dirty="0"/>
          </a:p>
        </p:txBody>
      </p:sp>
      <p:sp>
        <p:nvSpPr>
          <p:cNvPr id="18" name="Shape 16"/>
          <p:cNvSpPr/>
          <p:nvPr/>
        </p:nvSpPr>
        <p:spPr>
          <a:xfrm>
            <a:off x="793790" y="6024086"/>
            <a:ext cx="2990969" cy="15240"/>
          </a:xfrm>
          <a:prstGeom prst="rect">
            <a:avLst/>
          </a:prstGeom>
          <a:solidFill>
            <a:srgbClr val="626C3B"/>
          </a:solidFill>
          <a:ln/>
        </p:spPr>
      </p:sp>
      <p:sp>
        <p:nvSpPr>
          <p:cNvPr id="19" name="Text 17"/>
          <p:cNvSpPr/>
          <p:nvPr/>
        </p:nvSpPr>
        <p:spPr>
          <a:xfrm>
            <a:off x="793790" y="6128266"/>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Pass AI verification checks</a:t>
            </a:r>
            <a:endParaRPr lang="en-US" sz="1150" dirty="0"/>
          </a:p>
        </p:txBody>
      </p:sp>
      <p:sp>
        <p:nvSpPr>
          <p:cNvPr id="20" name="Text 18"/>
          <p:cNvSpPr/>
          <p:nvPr/>
        </p:nvSpPr>
        <p:spPr>
          <a:xfrm>
            <a:off x="793790" y="6621899"/>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06</a:t>
            </a:r>
            <a:endParaRPr lang="en-US" sz="1150" dirty="0"/>
          </a:p>
        </p:txBody>
      </p:sp>
      <p:sp>
        <p:nvSpPr>
          <p:cNvPr id="21" name="Shape 19"/>
          <p:cNvSpPr/>
          <p:nvPr/>
        </p:nvSpPr>
        <p:spPr>
          <a:xfrm>
            <a:off x="793790" y="6857048"/>
            <a:ext cx="2990969" cy="15240"/>
          </a:xfrm>
          <a:prstGeom prst="rect">
            <a:avLst/>
          </a:prstGeom>
          <a:solidFill>
            <a:srgbClr val="83792E"/>
          </a:solidFill>
          <a:ln/>
        </p:spPr>
      </p:sp>
      <p:sp>
        <p:nvSpPr>
          <p:cNvPr id="22" name="Text 20"/>
          <p:cNvSpPr/>
          <p:nvPr/>
        </p:nvSpPr>
        <p:spPr>
          <a:xfrm>
            <a:off x="793790" y="6961227"/>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Earn from every download</a:t>
            </a:r>
            <a:endParaRPr lang="en-US" sz="1150" dirty="0"/>
          </a:p>
        </p:txBody>
      </p:sp>
      <p:sp>
        <p:nvSpPr>
          <p:cNvPr id="23" name="Text 21"/>
          <p:cNvSpPr/>
          <p:nvPr/>
        </p:nvSpPr>
        <p:spPr>
          <a:xfrm>
            <a:off x="4151948" y="2060853"/>
            <a:ext cx="1923574" cy="230386"/>
          </a:xfrm>
          <a:prstGeom prst="rect">
            <a:avLst/>
          </a:prstGeom>
          <a:noFill/>
          <a:ln/>
        </p:spPr>
        <p:txBody>
          <a:bodyPr wrap="none" lIns="0" tIns="0" rIns="0" bIns="0" rtlCol="0" anchor="t"/>
          <a:lstStyle/>
          <a:p>
            <a:pPr algn="l" indent="0" marL="0">
              <a:lnSpc>
                <a:spcPts val="1800"/>
              </a:lnSpc>
              <a:buNone/>
            </a:pPr>
            <a:r>
              <a:rPr lang="en-US" sz="1450" dirty="0">
                <a:solidFill>
                  <a:srgbClr val="403011"/>
                </a:solidFill>
                <a:latin typeface="Brygada 1918 Semi Bold" pitchFamily="34" charset="0"/>
                <a:ea typeface="Brygada 1918 Semi Bold" pitchFamily="34" charset="-122"/>
                <a:cs typeface="Brygada 1918 Semi Bold" pitchFamily="34" charset="-120"/>
              </a:rPr>
              <a:t>Buyers Purchase Code</a:t>
            </a:r>
            <a:endParaRPr lang="en-US" sz="1450" dirty="0"/>
          </a:p>
        </p:txBody>
      </p:sp>
      <p:sp>
        <p:nvSpPr>
          <p:cNvPr id="24" name="Text 22"/>
          <p:cNvSpPr/>
          <p:nvPr/>
        </p:nvSpPr>
        <p:spPr>
          <a:xfrm>
            <a:off x="4151948" y="2457093"/>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01</a:t>
            </a:r>
            <a:endParaRPr lang="en-US" sz="1150" dirty="0"/>
          </a:p>
        </p:txBody>
      </p:sp>
      <p:sp>
        <p:nvSpPr>
          <p:cNvPr id="25" name="Shape 23"/>
          <p:cNvSpPr/>
          <p:nvPr/>
        </p:nvSpPr>
        <p:spPr>
          <a:xfrm>
            <a:off x="4151948" y="2692241"/>
            <a:ext cx="2990969" cy="15240"/>
          </a:xfrm>
          <a:prstGeom prst="rect">
            <a:avLst/>
          </a:prstGeom>
          <a:solidFill>
            <a:srgbClr val="626C3B"/>
          </a:solidFill>
          <a:ln/>
        </p:spPr>
      </p:sp>
      <p:sp>
        <p:nvSpPr>
          <p:cNvPr id="26" name="Text 24"/>
          <p:cNvSpPr/>
          <p:nvPr/>
        </p:nvSpPr>
        <p:spPr>
          <a:xfrm>
            <a:off x="4151948" y="2796421"/>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Search projects by category</a:t>
            </a:r>
            <a:endParaRPr lang="en-US" sz="1150" dirty="0"/>
          </a:p>
        </p:txBody>
      </p:sp>
      <p:sp>
        <p:nvSpPr>
          <p:cNvPr id="27" name="Text 25"/>
          <p:cNvSpPr/>
          <p:nvPr/>
        </p:nvSpPr>
        <p:spPr>
          <a:xfrm>
            <a:off x="4151948" y="3290054"/>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02</a:t>
            </a:r>
            <a:endParaRPr lang="en-US" sz="1150" dirty="0"/>
          </a:p>
        </p:txBody>
      </p:sp>
      <p:sp>
        <p:nvSpPr>
          <p:cNvPr id="28" name="Shape 26"/>
          <p:cNvSpPr/>
          <p:nvPr/>
        </p:nvSpPr>
        <p:spPr>
          <a:xfrm>
            <a:off x="4151948" y="3525203"/>
            <a:ext cx="2990969" cy="15240"/>
          </a:xfrm>
          <a:prstGeom prst="rect">
            <a:avLst/>
          </a:prstGeom>
          <a:solidFill>
            <a:srgbClr val="83792E"/>
          </a:solidFill>
          <a:ln/>
        </p:spPr>
      </p:sp>
      <p:sp>
        <p:nvSpPr>
          <p:cNvPr id="29" name="Text 27"/>
          <p:cNvSpPr/>
          <p:nvPr/>
        </p:nvSpPr>
        <p:spPr>
          <a:xfrm>
            <a:off x="4151948" y="3629382"/>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Review ratings and AI verification</a:t>
            </a:r>
            <a:endParaRPr lang="en-US" sz="1150" dirty="0"/>
          </a:p>
        </p:txBody>
      </p:sp>
      <p:sp>
        <p:nvSpPr>
          <p:cNvPr id="30" name="Text 28"/>
          <p:cNvSpPr/>
          <p:nvPr/>
        </p:nvSpPr>
        <p:spPr>
          <a:xfrm>
            <a:off x="4151948" y="4123015"/>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03</a:t>
            </a:r>
            <a:endParaRPr lang="en-US" sz="1150" dirty="0"/>
          </a:p>
        </p:txBody>
      </p:sp>
      <p:sp>
        <p:nvSpPr>
          <p:cNvPr id="31" name="Shape 29"/>
          <p:cNvSpPr/>
          <p:nvPr/>
        </p:nvSpPr>
        <p:spPr>
          <a:xfrm>
            <a:off x="4151948" y="4358164"/>
            <a:ext cx="2990969" cy="15240"/>
          </a:xfrm>
          <a:prstGeom prst="rect">
            <a:avLst/>
          </a:prstGeom>
          <a:solidFill>
            <a:srgbClr val="E8AF3B"/>
          </a:solidFill>
          <a:ln/>
        </p:spPr>
      </p:sp>
      <p:sp>
        <p:nvSpPr>
          <p:cNvPr id="32" name="Text 30"/>
          <p:cNvSpPr/>
          <p:nvPr/>
        </p:nvSpPr>
        <p:spPr>
          <a:xfrm>
            <a:off x="4151948" y="4462343"/>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Buy demo with x402 micropayment</a:t>
            </a:r>
            <a:endParaRPr lang="en-US" sz="1150" dirty="0"/>
          </a:p>
        </p:txBody>
      </p:sp>
      <p:sp>
        <p:nvSpPr>
          <p:cNvPr id="33" name="Text 31"/>
          <p:cNvSpPr/>
          <p:nvPr/>
        </p:nvSpPr>
        <p:spPr>
          <a:xfrm>
            <a:off x="4151948" y="4955977"/>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04</a:t>
            </a:r>
            <a:endParaRPr lang="en-US" sz="1150" dirty="0"/>
          </a:p>
        </p:txBody>
      </p:sp>
      <p:sp>
        <p:nvSpPr>
          <p:cNvPr id="34" name="Shape 32"/>
          <p:cNvSpPr/>
          <p:nvPr/>
        </p:nvSpPr>
        <p:spPr>
          <a:xfrm>
            <a:off x="4151948" y="5191125"/>
            <a:ext cx="2990969" cy="15240"/>
          </a:xfrm>
          <a:prstGeom prst="rect">
            <a:avLst/>
          </a:prstGeom>
          <a:solidFill>
            <a:srgbClr val="CC914D"/>
          </a:solidFill>
          <a:ln/>
        </p:spPr>
      </p:sp>
      <p:sp>
        <p:nvSpPr>
          <p:cNvPr id="35" name="Text 33"/>
          <p:cNvSpPr/>
          <p:nvPr/>
        </p:nvSpPr>
        <p:spPr>
          <a:xfrm>
            <a:off x="4151948" y="5295305"/>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Purchase full code access</a:t>
            </a:r>
            <a:endParaRPr lang="en-US" sz="1150" dirty="0"/>
          </a:p>
        </p:txBody>
      </p:sp>
      <p:sp>
        <p:nvSpPr>
          <p:cNvPr id="36" name="Text 34"/>
          <p:cNvSpPr/>
          <p:nvPr/>
        </p:nvSpPr>
        <p:spPr>
          <a:xfrm>
            <a:off x="4151948" y="5788938"/>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05</a:t>
            </a:r>
            <a:endParaRPr lang="en-US" sz="1150" dirty="0"/>
          </a:p>
        </p:txBody>
      </p:sp>
      <p:sp>
        <p:nvSpPr>
          <p:cNvPr id="37" name="Shape 35"/>
          <p:cNvSpPr/>
          <p:nvPr/>
        </p:nvSpPr>
        <p:spPr>
          <a:xfrm>
            <a:off x="4151948" y="6024086"/>
            <a:ext cx="2990969" cy="15240"/>
          </a:xfrm>
          <a:prstGeom prst="rect">
            <a:avLst/>
          </a:prstGeom>
          <a:solidFill>
            <a:srgbClr val="626C3B"/>
          </a:solidFill>
          <a:ln/>
        </p:spPr>
      </p:sp>
      <p:sp>
        <p:nvSpPr>
          <p:cNvPr id="38" name="Text 36"/>
          <p:cNvSpPr/>
          <p:nvPr/>
        </p:nvSpPr>
        <p:spPr>
          <a:xfrm>
            <a:off x="4151948" y="6128266"/>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Download with implementation guides</a:t>
            </a:r>
            <a:endParaRPr lang="en-US" sz="1150" dirty="0"/>
          </a:p>
        </p:txBody>
      </p:sp>
      <p:sp>
        <p:nvSpPr>
          <p:cNvPr id="39" name="Text 37"/>
          <p:cNvSpPr/>
          <p:nvPr/>
        </p:nvSpPr>
        <p:spPr>
          <a:xfrm>
            <a:off x="4151948" y="6621899"/>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06</a:t>
            </a:r>
            <a:endParaRPr lang="en-US" sz="1150" dirty="0"/>
          </a:p>
        </p:txBody>
      </p:sp>
      <p:sp>
        <p:nvSpPr>
          <p:cNvPr id="40" name="Shape 38"/>
          <p:cNvSpPr/>
          <p:nvPr/>
        </p:nvSpPr>
        <p:spPr>
          <a:xfrm>
            <a:off x="4151948" y="6857048"/>
            <a:ext cx="2990969" cy="15240"/>
          </a:xfrm>
          <a:prstGeom prst="rect">
            <a:avLst/>
          </a:prstGeom>
          <a:solidFill>
            <a:srgbClr val="83792E"/>
          </a:solidFill>
          <a:ln/>
        </p:spPr>
      </p:sp>
      <p:sp>
        <p:nvSpPr>
          <p:cNvPr id="41" name="Text 39"/>
          <p:cNvSpPr/>
          <p:nvPr/>
        </p:nvSpPr>
        <p:spPr>
          <a:xfrm>
            <a:off x="4151948" y="6961227"/>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Implement solution and rate</a:t>
            </a:r>
            <a:endParaRPr lang="en-US" sz="1150" dirty="0"/>
          </a:p>
        </p:txBody>
      </p:sp>
      <p:sp>
        <p:nvSpPr>
          <p:cNvPr id="42" name="Text 40"/>
          <p:cNvSpPr/>
          <p:nvPr/>
        </p:nvSpPr>
        <p:spPr>
          <a:xfrm>
            <a:off x="7510105" y="2060853"/>
            <a:ext cx="2783681" cy="230386"/>
          </a:xfrm>
          <a:prstGeom prst="rect">
            <a:avLst/>
          </a:prstGeom>
          <a:noFill/>
          <a:ln/>
        </p:spPr>
        <p:txBody>
          <a:bodyPr wrap="none" lIns="0" tIns="0" rIns="0" bIns="0" rtlCol="0" anchor="t"/>
          <a:lstStyle/>
          <a:p>
            <a:pPr algn="l" indent="0" marL="0">
              <a:lnSpc>
                <a:spcPts val="1800"/>
              </a:lnSpc>
              <a:buNone/>
            </a:pPr>
            <a:r>
              <a:rPr lang="en-US" sz="1450" dirty="0">
                <a:solidFill>
                  <a:srgbClr val="403011"/>
                </a:solidFill>
                <a:latin typeface="Brygada 1918 Semi Bold" pitchFamily="34" charset="0"/>
                <a:ea typeface="Brygada 1918 Semi Bold" pitchFamily="34" charset="-122"/>
                <a:cs typeface="Brygada 1918 Semi Bold" pitchFamily="34" charset="-120"/>
              </a:rPr>
              <a:t>Companies Launch Buildathons</a:t>
            </a:r>
            <a:endParaRPr lang="en-US" sz="1450" dirty="0"/>
          </a:p>
        </p:txBody>
      </p:sp>
      <p:sp>
        <p:nvSpPr>
          <p:cNvPr id="43" name="Text 41"/>
          <p:cNvSpPr/>
          <p:nvPr/>
        </p:nvSpPr>
        <p:spPr>
          <a:xfrm>
            <a:off x="7510105" y="2457093"/>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01</a:t>
            </a:r>
            <a:endParaRPr lang="en-US" sz="1150" dirty="0"/>
          </a:p>
        </p:txBody>
      </p:sp>
      <p:sp>
        <p:nvSpPr>
          <p:cNvPr id="44" name="Shape 42"/>
          <p:cNvSpPr/>
          <p:nvPr/>
        </p:nvSpPr>
        <p:spPr>
          <a:xfrm>
            <a:off x="7510105" y="2692241"/>
            <a:ext cx="2990969" cy="15240"/>
          </a:xfrm>
          <a:prstGeom prst="rect">
            <a:avLst/>
          </a:prstGeom>
          <a:solidFill>
            <a:srgbClr val="626C3B"/>
          </a:solidFill>
          <a:ln/>
        </p:spPr>
      </p:sp>
      <p:sp>
        <p:nvSpPr>
          <p:cNvPr id="45" name="Text 43"/>
          <p:cNvSpPr/>
          <p:nvPr/>
        </p:nvSpPr>
        <p:spPr>
          <a:xfrm>
            <a:off x="7510105" y="2796421"/>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Login and connect wallet</a:t>
            </a:r>
            <a:endParaRPr lang="en-US" sz="1150" dirty="0"/>
          </a:p>
        </p:txBody>
      </p:sp>
      <p:sp>
        <p:nvSpPr>
          <p:cNvPr id="46" name="Text 44"/>
          <p:cNvSpPr/>
          <p:nvPr/>
        </p:nvSpPr>
        <p:spPr>
          <a:xfrm>
            <a:off x="7510105" y="3290054"/>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02</a:t>
            </a:r>
            <a:endParaRPr lang="en-US" sz="1150" dirty="0"/>
          </a:p>
        </p:txBody>
      </p:sp>
      <p:sp>
        <p:nvSpPr>
          <p:cNvPr id="47" name="Shape 45"/>
          <p:cNvSpPr/>
          <p:nvPr/>
        </p:nvSpPr>
        <p:spPr>
          <a:xfrm>
            <a:off x="7510105" y="3525203"/>
            <a:ext cx="2990969" cy="15240"/>
          </a:xfrm>
          <a:prstGeom prst="rect">
            <a:avLst/>
          </a:prstGeom>
          <a:solidFill>
            <a:srgbClr val="83792E"/>
          </a:solidFill>
          <a:ln/>
        </p:spPr>
      </p:sp>
      <p:sp>
        <p:nvSpPr>
          <p:cNvPr id="48" name="Text 46"/>
          <p:cNvSpPr/>
          <p:nvPr/>
        </p:nvSpPr>
        <p:spPr>
          <a:xfrm>
            <a:off x="7510105" y="3629382"/>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Create buildathon campaign</a:t>
            </a:r>
            <a:endParaRPr lang="en-US" sz="1150" dirty="0"/>
          </a:p>
        </p:txBody>
      </p:sp>
      <p:sp>
        <p:nvSpPr>
          <p:cNvPr id="49" name="Text 47"/>
          <p:cNvSpPr/>
          <p:nvPr/>
        </p:nvSpPr>
        <p:spPr>
          <a:xfrm>
            <a:off x="7510105" y="4123015"/>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03</a:t>
            </a:r>
            <a:endParaRPr lang="en-US" sz="1150" dirty="0"/>
          </a:p>
        </p:txBody>
      </p:sp>
      <p:sp>
        <p:nvSpPr>
          <p:cNvPr id="50" name="Shape 48"/>
          <p:cNvSpPr/>
          <p:nvPr/>
        </p:nvSpPr>
        <p:spPr>
          <a:xfrm>
            <a:off x="7510105" y="4358164"/>
            <a:ext cx="2990969" cy="15240"/>
          </a:xfrm>
          <a:prstGeom prst="rect">
            <a:avLst/>
          </a:prstGeom>
          <a:solidFill>
            <a:srgbClr val="E8AF3B"/>
          </a:solidFill>
          <a:ln/>
        </p:spPr>
      </p:sp>
      <p:sp>
        <p:nvSpPr>
          <p:cNvPr id="51" name="Text 49"/>
          <p:cNvSpPr/>
          <p:nvPr/>
        </p:nvSpPr>
        <p:spPr>
          <a:xfrm>
            <a:off x="7510105" y="4462343"/>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Set prize pool amount</a:t>
            </a:r>
            <a:endParaRPr lang="en-US" sz="1150" dirty="0"/>
          </a:p>
        </p:txBody>
      </p:sp>
      <p:sp>
        <p:nvSpPr>
          <p:cNvPr id="52" name="Text 50"/>
          <p:cNvSpPr/>
          <p:nvPr/>
        </p:nvSpPr>
        <p:spPr>
          <a:xfrm>
            <a:off x="7510105" y="4955977"/>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04</a:t>
            </a:r>
            <a:endParaRPr lang="en-US" sz="1150" dirty="0"/>
          </a:p>
        </p:txBody>
      </p:sp>
      <p:sp>
        <p:nvSpPr>
          <p:cNvPr id="53" name="Shape 51"/>
          <p:cNvSpPr/>
          <p:nvPr/>
        </p:nvSpPr>
        <p:spPr>
          <a:xfrm>
            <a:off x="7510105" y="5191125"/>
            <a:ext cx="2990969" cy="15240"/>
          </a:xfrm>
          <a:prstGeom prst="rect">
            <a:avLst/>
          </a:prstGeom>
          <a:solidFill>
            <a:srgbClr val="CC914D"/>
          </a:solidFill>
          <a:ln/>
        </p:spPr>
      </p:sp>
      <p:sp>
        <p:nvSpPr>
          <p:cNvPr id="54" name="Text 52"/>
          <p:cNvSpPr/>
          <p:nvPr/>
        </p:nvSpPr>
        <p:spPr>
          <a:xfrm>
            <a:off x="7510105" y="5295305"/>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Submit funds to smart contract</a:t>
            </a:r>
            <a:endParaRPr lang="en-US" sz="1150" dirty="0"/>
          </a:p>
        </p:txBody>
      </p:sp>
      <p:sp>
        <p:nvSpPr>
          <p:cNvPr id="55" name="Text 53"/>
          <p:cNvSpPr/>
          <p:nvPr/>
        </p:nvSpPr>
        <p:spPr>
          <a:xfrm>
            <a:off x="7510105" y="5788938"/>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05</a:t>
            </a:r>
            <a:endParaRPr lang="en-US" sz="1150" dirty="0"/>
          </a:p>
        </p:txBody>
      </p:sp>
      <p:sp>
        <p:nvSpPr>
          <p:cNvPr id="56" name="Shape 54"/>
          <p:cNvSpPr/>
          <p:nvPr/>
        </p:nvSpPr>
        <p:spPr>
          <a:xfrm>
            <a:off x="7510105" y="6024086"/>
            <a:ext cx="2990969" cy="15240"/>
          </a:xfrm>
          <a:prstGeom prst="rect">
            <a:avLst/>
          </a:prstGeom>
          <a:solidFill>
            <a:srgbClr val="626C3B"/>
          </a:solidFill>
          <a:ln/>
        </p:spPr>
      </p:sp>
      <p:sp>
        <p:nvSpPr>
          <p:cNvPr id="57" name="Text 55"/>
          <p:cNvSpPr/>
          <p:nvPr/>
        </p:nvSpPr>
        <p:spPr>
          <a:xfrm>
            <a:off x="7510105" y="6128266"/>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Review developer submissions</a:t>
            </a:r>
            <a:endParaRPr lang="en-US" sz="1150" dirty="0"/>
          </a:p>
        </p:txBody>
      </p:sp>
      <p:sp>
        <p:nvSpPr>
          <p:cNvPr id="58" name="Text 56"/>
          <p:cNvSpPr/>
          <p:nvPr/>
        </p:nvSpPr>
        <p:spPr>
          <a:xfrm>
            <a:off x="7510105" y="6621899"/>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06</a:t>
            </a:r>
            <a:endParaRPr lang="en-US" sz="1150" dirty="0"/>
          </a:p>
        </p:txBody>
      </p:sp>
      <p:sp>
        <p:nvSpPr>
          <p:cNvPr id="59" name="Shape 57"/>
          <p:cNvSpPr/>
          <p:nvPr/>
        </p:nvSpPr>
        <p:spPr>
          <a:xfrm>
            <a:off x="7510105" y="6857048"/>
            <a:ext cx="2990969" cy="15240"/>
          </a:xfrm>
          <a:prstGeom prst="rect">
            <a:avLst/>
          </a:prstGeom>
          <a:solidFill>
            <a:srgbClr val="83792E"/>
          </a:solidFill>
          <a:ln/>
        </p:spPr>
      </p:sp>
      <p:sp>
        <p:nvSpPr>
          <p:cNvPr id="60" name="Text 58"/>
          <p:cNvSpPr/>
          <p:nvPr/>
        </p:nvSpPr>
        <p:spPr>
          <a:xfrm>
            <a:off x="7510105" y="6961227"/>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Automatic prize distribution</a:t>
            </a:r>
            <a:endParaRPr lang="en-US" sz="1150" dirty="0"/>
          </a:p>
        </p:txBody>
      </p:sp>
      <p:sp>
        <p:nvSpPr>
          <p:cNvPr id="61" name="Text 59"/>
          <p:cNvSpPr/>
          <p:nvPr/>
        </p:nvSpPr>
        <p:spPr>
          <a:xfrm>
            <a:off x="10868263" y="2060853"/>
            <a:ext cx="2250638" cy="230386"/>
          </a:xfrm>
          <a:prstGeom prst="rect">
            <a:avLst/>
          </a:prstGeom>
          <a:noFill/>
          <a:ln/>
        </p:spPr>
        <p:txBody>
          <a:bodyPr wrap="none" lIns="0" tIns="0" rIns="0" bIns="0" rtlCol="0" anchor="t"/>
          <a:lstStyle/>
          <a:p>
            <a:pPr algn="l" indent="0" marL="0">
              <a:lnSpc>
                <a:spcPts val="1800"/>
              </a:lnSpc>
              <a:buNone/>
            </a:pPr>
            <a:r>
              <a:rPr lang="en-US" sz="1450" dirty="0">
                <a:solidFill>
                  <a:srgbClr val="403011"/>
                </a:solidFill>
                <a:latin typeface="Brygada 1918 Semi Bold" pitchFamily="34" charset="0"/>
                <a:ea typeface="Brygada 1918 Semi Bold" pitchFamily="34" charset="-122"/>
                <a:cs typeface="Brygada 1918 Semi Bold" pitchFamily="34" charset="-120"/>
              </a:rPr>
              <a:t>Builders Join Buildathons</a:t>
            </a:r>
            <a:endParaRPr lang="en-US" sz="1450" dirty="0"/>
          </a:p>
        </p:txBody>
      </p:sp>
      <p:sp>
        <p:nvSpPr>
          <p:cNvPr id="62" name="Text 60"/>
          <p:cNvSpPr/>
          <p:nvPr/>
        </p:nvSpPr>
        <p:spPr>
          <a:xfrm>
            <a:off x="10868263" y="2457093"/>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01</a:t>
            </a:r>
            <a:endParaRPr lang="en-US" sz="1150" dirty="0"/>
          </a:p>
        </p:txBody>
      </p:sp>
      <p:sp>
        <p:nvSpPr>
          <p:cNvPr id="63" name="Shape 61"/>
          <p:cNvSpPr/>
          <p:nvPr/>
        </p:nvSpPr>
        <p:spPr>
          <a:xfrm>
            <a:off x="10868263" y="2692241"/>
            <a:ext cx="2990969" cy="15240"/>
          </a:xfrm>
          <a:prstGeom prst="rect">
            <a:avLst/>
          </a:prstGeom>
          <a:solidFill>
            <a:srgbClr val="626C3B"/>
          </a:solidFill>
          <a:ln/>
        </p:spPr>
      </p:sp>
      <p:sp>
        <p:nvSpPr>
          <p:cNvPr id="64" name="Text 62"/>
          <p:cNvSpPr/>
          <p:nvPr/>
        </p:nvSpPr>
        <p:spPr>
          <a:xfrm>
            <a:off x="10868263" y="2796421"/>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Browse active campaigns</a:t>
            </a:r>
            <a:endParaRPr lang="en-US" sz="1150" dirty="0"/>
          </a:p>
        </p:txBody>
      </p:sp>
      <p:sp>
        <p:nvSpPr>
          <p:cNvPr id="65" name="Text 63"/>
          <p:cNvSpPr/>
          <p:nvPr/>
        </p:nvSpPr>
        <p:spPr>
          <a:xfrm>
            <a:off x="10868263" y="3290054"/>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02</a:t>
            </a:r>
            <a:endParaRPr lang="en-US" sz="1150" dirty="0"/>
          </a:p>
        </p:txBody>
      </p:sp>
      <p:sp>
        <p:nvSpPr>
          <p:cNvPr id="66" name="Shape 64"/>
          <p:cNvSpPr/>
          <p:nvPr/>
        </p:nvSpPr>
        <p:spPr>
          <a:xfrm>
            <a:off x="10868263" y="3525203"/>
            <a:ext cx="2990969" cy="15240"/>
          </a:xfrm>
          <a:prstGeom prst="rect">
            <a:avLst/>
          </a:prstGeom>
          <a:solidFill>
            <a:srgbClr val="83792E"/>
          </a:solidFill>
          <a:ln/>
        </p:spPr>
      </p:sp>
      <p:sp>
        <p:nvSpPr>
          <p:cNvPr id="67" name="Text 65"/>
          <p:cNvSpPr/>
          <p:nvPr/>
        </p:nvSpPr>
        <p:spPr>
          <a:xfrm>
            <a:off x="10868263" y="3629382"/>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Join buildathon competition</a:t>
            </a:r>
            <a:endParaRPr lang="en-US" sz="1150" dirty="0"/>
          </a:p>
        </p:txBody>
      </p:sp>
      <p:sp>
        <p:nvSpPr>
          <p:cNvPr id="68" name="Text 66"/>
          <p:cNvSpPr/>
          <p:nvPr/>
        </p:nvSpPr>
        <p:spPr>
          <a:xfrm>
            <a:off x="10868263" y="4123015"/>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03</a:t>
            </a:r>
            <a:endParaRPr lang="en-US" sz="1150" dirty="0"/>
          </a:p>
        </p:txBody>
      </p:sp>
      <p:sp>
        <p:nvSpPr>
          <p:cNvPr id="69" name="Shape 67"/>
          <p:cNvSpPr/>
          <p:nvPr/>
        </p:nvSpPr>
        <p:spPr>
          <a:xfrm>
            <a:off x="10868263" y="4358164"/>
            <a:ext cx="2990969" cy="15240"/>
          </a:xfrm>
          <a:prstGeom prst="rect">
            <a:avLst/>
          </a:prstGeom>
          <a:solidFill>
            <a:srgbClr val="E8AF3B"/>
          </a:solidFill>
          <a:ln/>
        </p:spPr>
      </p:sp>
      <p:sp>
        <p:nvSpPr>
          <p:cNvPr id="70" name="Text 68"/>
          <p:cNvSpPr/>
          <p:nvPr/>
        </p:nvSpPr>
        <p:spPr>
          <a:xfrm>
            <a:off x="10868263" y="4462343"/>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Build custom solution</a:t>
            </a:r>
            <a:endParaRPr lang="en-US" sz="1150" dirty="0"/>
          </a:p>
        </p:txBody>
      </p:sp>
      <p:sp>
        <p:nvSpPr>
          <p:cNvPr id="71" name="Text 69"/>
          <p:cNvSpPr/>
          <p:nvPr/>
        </p:nvSpPr>
        <p:spPr>
          <a:xfrm>
            <a:off x="10868263" y="4955977"/>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04</a:t>
            </a:r>
            <a:endParaRPr lang="en-US" sz="1150" dirty="0"/>
          </a:p>
        </p:txBody>
      </p:sp>
      <p:sp>
        <p:nvSpPr>
          <p:cNvPr id="72" name="Shape 70"/>
          <p:cNvSpPr/>
          <p:nvPr/>
        </p:nvSpPr>
        <p:spPr>
          <a:xfrm>
            <a:off x="10868263" y="5191125"/>
            <a:ext cx="2990969" cy="15240"/>
          </a:xfrm>
          <a:prstGeom prst="rect">
            <a:avLst/>
          </a:prstGeom>
          <a:solidFill>
            <a:srgbClr val="CC914D"/>
          </a:solidFill>
          <a:ln/>
        </p:spPr>
      </p:sp>
      <p:sp>
        <p:nvSpPr>
          <p:cNvPr id="73" name="Text 71"/>
          <p:cNvSpPr/>
          <p:nvPr/>
        </p:nvSpPr>
        <p:spPr>
          <a:xfrm>
            <a:off x="10868263" y="5295305"/>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Submit completed project</a:t>
            </a:r>
            <a:endParaRPr lang="en-US" sz="1150" dirty="0"/>
          </a:p>
        </p:txBody>
      </p:sp>
      <p:sp>
        <p:nvSpPr>
          <p:cNvPr id="74" name="Text 72"/>
          <p:cNvSpPr/>
          <p:nvPr/>
        </p:nvSpPr>
        <p:spPr>
          <a:xfrm>
            <a:off x="10868263" y="5788938"/>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05</a:t>
            </a:r>
            <a:endParaRPr lang="en-US" sz="1150" dirty="0"/>
          </a:p>
        </p:txBody>
      </p:sp>
      <p:sp>
        <p:nvSpPr>
          <p:cNvPr id="75" name="Shape 73"/>
          <p:cNvSpPr/>
          <p:nvPr/>
        </p:nvSpPr>
        <p:spPr>
          <a:xfrm>
            <a:off x="10868263" y="6024086"/>
            <a:ext cx="2990969" cy="15240"/>
          </a:xfrm>
          <a:prstGeom prst="rect">
            <a:avLst/>
          </a:prstGeom>
          <a:solidFill>
            <a:srgbClr val="626C3B"/>
          </a:solidFill>
          <a:ln/>
        </p:spPr>
      </p:sp>
      <p:sp>
        <p:nvSpPr>
          <p:cNvPr id="76" name="Text 74"/>
          <p:cNvSpPr/>
          <p:nvPr/>
        </p:nvSpPr>
        <p:spPr>
          <a:xfrm>
            <a:off x="10868263" y="6128266"/>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Win prizes from pool</a:t>
            </a:r>
            <a:endParaRPr lang="en-US" sz="1150" dirty="0"/>
          </a:p>
        </p:txBody>
      </p:sp>
      <p:sp>
        <p:nvSpPr>
          <p:cNvPr id="77" name="Text 75"/>
          <p:cNvSpPr/>
          <p:nvPr/>
        </p:nvSpPr>
        <p:spPr>
          <a:xfrm>
            <a:off x="10868263" y="6621899"/>
            <a:ext cx="147399" cy="184190"/>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Light" pitchFamily="34" charset="0"/>
                <a:ea typeface="Brygada 1918 Light" pitchFamily="34" charset="-122"/>
                <a:cs typeface="Brygada 1918 Light" pitchFamily="34" charset="-120"/>
              </a:rPr>
              <a:t>06</a:t>
            </a:r>
            <a:endParaRPr lang="en-US" sz="1150" dirty="0"/>
          </a:p>
        </p:txBody>
      </p:sp>
      <p:sp>
        <p:nvSpPr>
          <p:cNvPr id="78" name="Shape 76"/>
          <p:cNvSpPr/>
          <p:nvPr/>
        </p:nvSpPr>
        <p:spPr>
          <a:xfrm>
            <a:off x="10868263" y="6857048"/>
            <a:ext cx="2990969" cy="15240"/>
          </a:xfrm>
          <a:prstGeom prst="rect">
            <a:avLst/>
          </a:prstGeom>
          <a:solidFill>
            <a:srgbClr val="83792E"/>
          </a:solidFill>
          <a:ln/>
        </p:spPr>
      </p:sp>
      <p:sp>
        <p:nvSpPr>
          <p:cNvPr id="79" name="Text 77"/>
          <p:cNvSpPr/>
          <p:nvPr/>
        </p:nvSpPr>
        <p:spPr>
          <a:xfrm>
            <a:off x="10868263" y="6961227"/>
            <a:ext cx="2990969" cy="235744"/>
          </a:xfrm>
          <a:prstGeom prst="rect">
            <a:avLst/>
          </a:prstGeom>
          <a:noFill/>
          <a:ln/>
        </p:spPr>
        <p:txBody>
          <a:bodyPr wrap="none" lIns="0" tIns="0" rIns="0" bIns="0" rtlCol="0" anchor="t"/>
          <a:lstStyle/>
          <a:p>
            <a:pPr algn="l" indent="0" marL="0">
              <a:lnSpc>
                <a:spcPts val="1850"/>
              </a:lnSpc>
              <a:buNone/>
            </a:pPr>
            <a:r>
              <a:rPr lang="en-US" sz="1150" dirty="0">
                <a:solidFill>
                  <a:srgbClr val="403011"/>
                </a:solidFill>
                <a:latin typeface="Brygada 1918" pitchFamily="34" charset="0"/>
                <a:ea typeface="Brygada 1918" pitchFamily="34" charset="-122"/>
                <a:cs typeface="Brygada 1918" pitchFamily="34" charset="-120"/>
              </a:rPr>
              <a:t>Get hired by companies</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8060" y="524828"/>
            <a:ext cx="4310182" cy="387668"/>
          </a:xfrm>
          <a:prstGeom prst="rect">
            <a:avLst/>
          </a:prstGeom>
          <a:noFill/>
          <a:ln/>
        </p:spPr>
        <p:txBody>
          <a:bodyPr wrap="none" lIns="0" tIns="0" rIns="0" bIns="0" rtlCol="0" anchor="t"/>
          <a:lstStyle/>
          <a:p>
            <a:pPr algn="l" indent="0" marL="0">
              <a:lnSpc>
                <a:spcPts val="3050"/>
              </a:lnSpc>
              <a:buNone/>
            </a:pPr>
            <a:r>
              <a:rPr lang="en-US" sz="2400" dirty="0">
                <a:solidFill>
                  <a:srgbClr val="403011"/>
                </a:solidFill>
                <a:latin typeface="Brygada 1918 Semi Bold" pitchFamily="34" charset="0"/>
                <a:ea typeface="Brygada 1918 Semi Bold" pitchFamily="34" charset="-122"/>
                <a:cs typeface="Brygada 1918 Semi Bold" pitchFamily="34" charset="-120"/>
              </a:rPr>
              <a:t>Roadmap &amp; Revenue Streams</a:t>
            </a:r>
            <a:endParaRPr lang="en-US" sz="2400" dirty="0"/>
          </a:p>
        </p:txBody>
      </p:sp>
      <p:sp>
        <p:nvSpPr>
          <p:cNvPr id="3" name="Text 1"/>
          <p:cNvSpPr/>
          <p:nvPr/>
        </p:nvSpPr>
        <p:spPr>
          <a:xfrm>
            <a:off x="668060" y="1222653"/>
            <a:ext cx="2294930" cy="232529"/>
          </a:xfrm>
          <a:prstGeom prst="rect">
            <a:avLst/>
          </a:prstGeom>
          <a:noFill/>
          <a:ln/>
        </p:spPr>
        <p:txBody>
          <a:bodyPr wrap="none" lIns="0" tIns="0" rIns="0" bIns="0" rtlCol="0" anchor="t"/>
          <a:lstStyle/>
          <a:p>
            <a:pPr algn="l" indent="0" marL="0">
              <a:lnSpc>
                <a:spcPts val="1800"/>
              </a:lnSpc>
              <a:buNone/>
            </a:pPr>
            <a:r>
              <a:rPr lang="en-US" sz="1450" dirty="0">
                <a:solidFill>
                  <a:srgbClr val="403011"/>
                </a:solidFill>
                <a:latin typeface="Brygada 1918 Semi Bold" pitchFamily="34" charset="0"/>
                <a:ea typeface="Brygada 1918 Semi Bold" pitchFamily="34" charset="-122"/>
                <a:cs typeface="Brygada 1918 Semi Bold" pitchFamily="34" charset="-120"/>
              </a:rPr>
              <a:t>Post-Hackathon Roadmap</a:t>
            </a:r>
            <a:endParaRPr lang="en-US" sz="1450" dirty="0"/>
          </a:p>
        </p:txBody>
      </p:sp>
      <p:sp>
        <p:nvSpPr>
          <p:cNvPr id="4" name="Shape 2"/>
          <p:cNvSpPr/>
          <p:nvPr/>
        </p:nvSpPr>
        <p:spPr>
          <a:xfrm>
            <a:off x="3908346" y="1594723"/>
            <a:ext cx="15240" cy="3062764"/>
          </a:xfrm>
          <a:prstGeom prst="roundRect">
            <a:avLst>
              <a:gd name="adj" fmla="val 1221204"/>
            </a:avLst>
          </a:prstGeom>
          <a:solidFill>
            <a:srgbClr val="000000">
              <a:alpha val="8000"/>
            </a:srgbClr>
          </a:solidFill>
          <a:ln/>
        </p:spPr>
      </p:sp>
      <p:sp>
        <p:nvSpPr>
          <p:cNvPr id="5" name="Shape 3"/>
          <p:cNvSpPr/>
          <p:nvPr/>
        </p:nvSpPr>
        <p:spPr>
          <a:xfrm>
            <a:off x="3419475" y="1726644"/>
            <a:ext cx="372189" cy="15240"/>
          </a:xfrm>
          <a:prstGeom prst="roundRect">
            <a:avLst>
              <a:gd name="adj" fmla="val 1221204"/>
            </a:avLst>
          </a:prstGeom>
          <a:solidFill>
            <a:srgbClr val="7B8554"/>
          </a:solidFill>
          <a:ln/>
        </p:spPr>
      </p:sp>
      <p:sp>
        <p:nvSpPr>
          <p:cNvPr id="6" name="Shape 4"/>
          <p:cNvSpPr/>
          <p:nvPr/>
        </p:nvSpPr>
        <p:spPr>
          <a:xfrm>
            <a:off x="3776424" y="1594723"/>
            <a:ext cx="279083" cy="279083"/>
          </a:xfrm>
          <a:prstGeom prst="roundRect">
            <a:avLst>
              <a:gd name="adj" fmla="val 66687"/>
            </a:avLst>
          </a:prstGeom>
          <a:solidFill>
            <a:srgbClr val="626C3B"/>
          </a:solidFill>
          <a:ln w="7620">
            <a:solidFill>
              <a:srgbClr val="7B8554"/>
            </a:solidFill>
            <a:prstDash val="solid"/>
          </a:ln>
        </p:spPr>
      </p:sp>
      <p:sp>
        <p:nvSpPr>
          <p:cNvPr id="7" name="Text 5"/>
          <p:cNvSpPr/>
          <p:nvPr/>
        </p:nvSpPr>
        <p:spPr>
          <a:xfrm>
            <a:off x="3822918" y="1618000"/>
            <a:ext cx="186095" cy="232529"/>
          </a:xfrm>
          <a:prstGeom prst="rect">
            <a:avLst/>
          </a:prstGeom>
          <a:noFill/>
          <a:ln/>
        </p:spPr>
        <p:txBody>
          <a:bodyPr wrap="none" lIns="0" tIns="0" rIns="0" bIns="0" rtlCol="0" anchor="t"/>
          <a:lstStyle/>
          <a:p>
            <a:pPr algn="ctr" indent="0" marL="0">
              <a:lnSpc>
                <a:spcPts val="1450"/>
              </a:lnSpc>
              <a:buNone/>
            </a:pPr>
            <a:r>
              <a:rPr lang="en-US" sz="1450" dirty="0">
                <a:solidFill>
                  <a:srgbClr val="FFFFFF"/>
                </a:solidFill>
                <a:latin typeface="Brygada 1918 Semi Bold" pitchFamily="34" charset="0"/>
                <a:ea typeface="Brygada 1918 Semi Bold" pitchFamily="34" charset="-122"/>
                <a:cs typeface="Brygada 1918 Semi Bold" pitchFamily="34" charset="-120"/>
              </a:rPr>
              <a:t>1</a:t>
            </a:r>
            <a:endParaRPr lang="en-US" sz="1450" dirty="0"/>
          </a:p>
        </p:txBody>
      </p:sp>
      <p:sp>
        <p:nvSpPr>
          <p:cNvPr id="8" name="Text 6"/>
          <p:cNvSpPr/>
          <p:nvPr/>
        </p:nvSpPr>
        <p:spPr>
          <a:xfrm>
            <a:off x="1744742" y="1637348"/>
            <a:ext cx="1550908" cy="193834"/>
          </a:xfrm>
          <a:prstGeom prst="rect">
            <a:avLst/>
          </a:prstGeom>
          <a:noFill/>
          <a:ln/>
        </p:spPr>
        <p:txBody>
          <a:bodyPr wrap="none" lIns="0" tIns="0" rIns="0" bIns="0" rtlCol="0" anchor="t"/>
          <a:lstStyle/>
          <a:p>
            <a:pPr algn="r" indent="0" marL="0">
              <a:lnSpc>
                <a:spcPts val="1500"/>
              </a:lnSpc>
              <a:buNone/>
            </a:pPr>
            <a:r>
              <a:rPr lang="en-US" sz="1200" dirty="0">
                <a:solidFill>
                  <a:srgbClr val="403011"/>
                </a:solidFill>
                <a:latin typeface="Brygada 1918 Semi Bold" pitchFamily="34" charset="0"/>
                <a:ea typeface="Brygada 1918 Semi Bold" pitchFamily="34" charset="-122"/>
                <a:cs typeface="Brygada 1918 Semi Bold" pitchFamily="34" charset="-120"/>
              </a:rPr>
              <a:t>Q1 2025</a:t>
            </a:r>
            <a:endParaRPr lang="en-US" sz="1200" dirty="0"/>
          </a:p>
        </p:txBody>
      </p:sp>
      <p:sp>
        <p:nvSpPr>
          <p:cNvPr id="9" name="Text 7"/>
          <p:cNvSpPr/>
          <p:nvPr/>
        </p:nvSpPr>
        <p:spPr>
          <a:xfrm>
            <a:off x="668060" y="1955244"/>
            <a:ext cx="2627590" cy="595432"/>
          </a:xfrm>
          <a:prstGeom prst="rect">
            <a:avLst/>
          </a:prstGeom>
          <a:noFill/>
          <a:ln/>
        </p:spPr>
        <p:txBody>
          <a:bodyPr wrap="square" lIns="0" tIns="0" rIns="0" bIns="0" rtlCol="0" anchor="t"/>
          <a:lstStyle/>
          <a:p>
            <a:pPr algn="r" indent="0" marL="0">
              <a:lnSpc>
                <a:spcPts val="1550"/>
              </a:lnSpc>
              <a:buNone/>
            </a:pPr>
            <a:r>
              <a:rPr lang="en-US" sz="950" dirty="0">
                <a:solidFill>
                  <a:srgbClr val="403011"/>
                </a:solidFill>
                <a:latin typeface="Brygada 1918" pitchFamily="34" charset="0"/>
                <a:ea typeface="Brygada 1918" pitchFamily="34" charset="-122"/>
                <a:cs typeface="Brygada 1918" pitchFamily="34" charset="-120"/>
              </a:rPr>
              <a:t>Complete development with full AI integration for fraud prevention and intelligent code assistant features.</a:t>
            </a:r>
            <a:endParaRPr lang="en-US" sz="950" dirty="0"/>
          </a:p>
        </p:txBody>
      </p:sp>
      <p:sp>
        <p:nvSpPr>
          <p:cNvPr id="10" name="Shape 8"/>
          <p:cNvSpPr/>
          <p:nvPr/>
        </p:nvSpPr>
        <p:spPr>
          <a:xfrm>
            <a:off x="4040267" y="2471023"/>
            <a:ext cx="372189" cy="15240"/>
          </a:xfrm>
          <a:prstGeom prst="roundRect">
            <a:avLst>
              <a:gd name="adj" fmla="val 1221204"/>
            </a:avLst>
          </a:prstGeom>
          <a:solidFill>
            <a:srgbClr val="9C9247"/>
          </a:solidFill>
          <a:ln/>
        </p:spPr>
      </p:sp>
      <p:sp>
        <p:nvSpPr>
          <p:cNvPr id="11" name="Shape 9"/>
          <p:cNvSpPr/>
          <p:nvPr/>
        </p:nvSpPr>
        <p:spPr>
          <a:xfrm>
            <a:off x="3776424" y="2339102"/>
            <a:ext cx="279083" cy="279083"/>
          </a:xfrm>
          <a:prstGeom prst="roundRect">
            <a:avLst>
              <a:gd name="adj" fmla="val 66687"/>
            </a:avLst>
          </a:prstGeom>
          <a:solidFill>
            <a:srgbClr val="83792E"/>
          </a:solidFill>
          <a:ln w="7620">
            <a:solidFill>
              <a:srgbClr val="9C9247"/>
            </a:solidFill>
            <a:prstDash val="solid"/>
          </a:ln>
        </p:spPr>
      </p:sp>
      <p:sp>
        <p:nvSpPr>
          <p:cNvPr id="12" name="Text 10"/>
          <p:cNvSpPr/>
          <p:nvPr/>
        </p:nvSpPr>
        <p:spPr>
          <a:xfrm>
            <a:off x="3822918" y="2362379"/>
            <a:ext cx="186095" cy="232529"/>
          </a:xfrm>
          <a:prstGeom prst="rect">
            <a:avLst/>
          </a:prstGeom>
          <a:noFill/>
          <a:ln/>
        </p:spPr>
        <p:txBody>
          <a:bodyPr wrap="none" lIns="0" tIns="0" rIns="0" bIns="0" rtlCol="0" anchor="t"/>
          <a:lstStyle/>
          <a:p>
            <a:pPr algn="ctr" indent="0" marL="0">
              <a:lnSpc>
                <a:spcPts val="1450"/>
              </a:lnSpc>
              <a:buNone/>
            </a:pPr>
            <a:r>
              <a:rPr lang="en-US" sz="1450" dirty="0">
                <a:solidFill>
                  <a:srgbClr val="FFFFFF"/>
                </a:solidFill>
                <a:latin typeface="Brygada 1918 Semi Bold" pitchFamily="34" charset="0"/>
                <a:ea typeface="Brygada 1918 Semi Bold" pitchFamily="34" charset="-122"/>
                <a:cs typeface="Brygada 1918 Semi Bold" pitchFamily="34" charset="-120"/>
              </a:rPr>
              <a:t>2</a:t>
            </a:r>
            <a:endParaRPr lang="en-US" sz="1450" dirty="0"/>
          </a:p>
        </p:txBody>
      </p:sp>
      <p:sp>
        <p:nvSpPr>
          <p:cNvPr id="13" name="Text 11"/>
          <p:cNvSpPr/>
          <p:nvPr/>
        </p:nvSpPr>
        <p:spPr>
          <a:xfrm>
            <a:off x="4536281" y="2381726"/>
            <a:ext cx="1550908" cy="193834"/>
          </a:xfrm>
          <a:prstGeom prst="rect">
            <a:avLst/>
          </a:prstGeom>
          <a:noFill/>
          <a:ln/>
        </p:spPr>
        <p:txBody>
          <a:bodyPr wrap="none" lIns="0" tIns="0" rIns="0" bIns="0" rtlCol="0" anchor="t"/>
          <a:lstStyle/>
          <a:p>
            <a:pPr algn="l" indent="0" marL="0">
              <a:lnSpc>
                <a:spcPts val="1500"/>
              </a:lnSpc>
              <a:buNone/>
            </a:pPr>
            <a:r>
              <a:rPr lang="en-US" sz="1200" dirty="0">
                <a:solidFill>
                  <a:srgbClr val="403011"/>
                </a:solidFill>
                <a:latin typeface="Brygada 1918 Semi Bold" pitchFamily="34" charset="0"/>
                <a:ea typeface="Brygada 1918 Semi Bold" pitchFamily="34" charset="-122"/>
                <a:cs typeface="Brygada 1918 Semi Bold" pitchFamily="34" charset="-120"/>
              </a:rPr>
              <a:t>Q2 2025</a:t>
            </a:r>
            <a:endParaRPr lang="en-US" sz="1200" dirty="0"/>
          </a:p>
        </p:txBody>
      </p:sp>
      <p:sp>
        <p:nvSpPr>
          <p:cNvPr id="14" name="Text 12"/>
          <p:cNvSpPr/>
          <p:nvPr/>
        </p:nvSpPr>
        <p:spPr>
          <a:xfrm>
            <a:off x="4536281" y="2699623"/>
            <a:ext cx="2627590" cy="595432"/>
          </a:xfrm>
          <a:prstGeom prst="rect">
            <a:avLst/>
          </a:prstGeom>
          <a:noFill/>
          <a:ln/>
        </p:spPr>
        <p:txBody>
          <a:bodyPr wrap="square" lIns="0" tIns="0" rIns="0" bIns="0" rtlCol="0" anchor="t"/>
          <a:lstStyle/>
          <a:p>
            <a:pPr algn="l" indent="0" marL="0">
              <a:lnSpc>
                <a:spcPts val="1550"/>
              </a:lnSpc>
              <a:buNone/>
            </a:pPr>
            <a:r>
              <a:rPr lang="en-US" sz="950" dirty="0">
                <a:solidFill>
                  <a:srgbClr val="403011"/>
                </a:solidFill>
                <a:latin typeface="Brygada 1918" pitchFamily="34" charset="0"/>
                <a:ea typeface="Brygada 1918" pitchFamily="34" charset="-122"/>
                <a:cs typeface="Brygada 1918" pitchFamily="34" charset="-120"/>
              </a:rPr>
              <a:t>Mainnet launch on Movement blockchain. Gather public reviews and iterate based on community feedback.</a:t>
            </a:r>
            <a:endParaRPr lang="en-US" sz="950" dirty="0"/>
          </a:p>
        </p:txBody>
      </p:sp>
      <p:sp>
        <p:nvSpPr>
          <p:cNvPr id="15" name="Shape 13"/>
          <p:cNvSpPr/>
          <p:nvPr/>
        </p:nvSpPr>
        <p:spPr>
          <a:xfrm>
            <a:off x="3419475" y="3112651"/>
            <a:ext cx="372189" cy="15240"/>
          </a:xfrm>
          <a:prstGeom prst="roundRect">
            <a:avLst>
              <a:gd name="adj" fmla="val 1221204"/>
            </a:avLst>
          </a:prstGeom>
          <a:solidFill>
            <a:srgbClr val="CE9521"/>
          </a:solidFill>
          <a:ln/>
        </p:spPr>
      </p:sp>
      <p:sp>
        <p:nvSpPr>
          <p:cNvPr id="16" name="Shape 14"/>
          <p:cNvSpPr/>
          <p:nvPr/>
        </p:nvSpPr>
        <p:spPr>
          <a:xfrm>
            <a:off x="3776424" y="2980730"/>
            <a:ext cx="279083" cy="279083"/>
          </a:xfrm>
          <a:prstGeom prst="roundRect">
            <a:avLst>
              <a:gd name="adj" fmla="val 66687"/>
            </a:avLst>
          </a:prstGeom>
          <a:solidFill>
            <a:srgbClr val="E8AF3B"/>
          </a:solidFill>
          <a:ln w="7620">
            <a:solidFill>
              <a:srgbClr val="CE9521"/>
            </a:solidFill>
            <a:prstDash val="solid"/>
          </a:ln>
        </p:spPr>
      </p:sp>
      <p:sp>
        <p:nvSpPr>
          <p:cNvPr id="17" name="Text 15"/>
          <p:cNvSpPr/>
          <p:nvPr/>
        </p:nvSpPr>
        <p:spPr>
          <a:xfrm>
            <a:off x="3822918" y="3004006"/>
            <a:ext cx="186095" cy="232529"/>
          </a:xfrm>
          <a:prstGeom prst="rect">
            <a:avLst/>
          </a:prstGeom>
          <a:noFill/>
          <a:ln/>
        </p:spPr>
        <p:txBody>
          <a:bodyPr wrap="none" lIns="0" tIns="0" rIns="0" bIns="0" rtlCol="0" anchor="t"/>
          <a:lstStyle/>
          <a:p>
            <a:pPr algn="ctr" indent="0" marL="0">
              <a:lnSpc>
                <a:spcPts val="1450"/>
              </a:lnSpc>
              <a:buNone/>
            </a:pPr>
            <a:r>
              <a:rPr lang="en-US" sz="1450" dirty="0">
                <a:solidFill>
                  <a:srgbClr val="000000"/>
                </a:solidFill>
                <a:latin typeface="Brygada 1918 Semi Bold" pitchFamily="34" charset="0"/>
                <a:ea typeface="Brygada 1918 Semi Bold" pitchFamily="34" charset="-122"/>
                <a:cs typeface="Brygada 1918 Semi Bold" pitchFamily="34" charset="-120"/>
              </a:rPr>
              <a:t>3</a:t>
            </a:r>
            <a:endParaRPr lang="en-US" sz="1450" dirty="0"/>
          </a:p>
        </p:txBody>
      </p:sp>
      <p:sp>
        <p:nvSpPr>
          <p:cNvPr id="18" name="Text 16"/>
          <p:cNvSpPr/>
          <p:nvPr/>
        </p:nvSpPr>
        <p:spPr>
          <a:xfrm>
            <a:off x="1744742" y="3023354"/>
            <a:ext cx="1550908" cy="193834"/>
          </a:xfrm>
          <a:prstGeom prst="rect">
            <a:avLst/>
          </a:prstGeom>
          <a:noFill/>
          <a:ln/>
        </p:spPr>
        <p:txBody>
          <a:bodyPr wrap="none" lIns="0" tIns="0" rIns="0" bIns="0" rtlCol="0" anchor="t"/>
          <a:lstStyle/>
          <a:p>
            <a:pPr algn="r" indent="0" marL="0">
              <a:lnSpc>
                <a:spcPts val="1500"/>
              </a:lnSpc>
              <a:buNone/>
            </a:pPr>
            <a:r>
              <a:rPr lang="en-US" sz="1200" dirty="0">
                <a:solidFill>
                  <a:srgbClr val="403011"/>
                </a:solidFill>
                <a:latin typeface="Brygada 1918 Semi Bold" pitchFamily="34" charset="0"/>
                <a:ea typeface="Brygada 1918 Semi Bold" pitchFamily="34" charset="-122"/>
                <a:cs typeface="Brygada 1918 Semi Bold" pitchFamily="34" charset="-120"/>
              </a:rPr>
              <a:t>Q3 2025</a:t>
            </a:r>
            <a:endParaRPr lang="en-US" sz="1200" dirty="0"/>
          </a:p>
        </p:txBody>
      </p:sp>
      <p:sp>
        <p:nvSpPr>
          <p:cNvPr id="19" name="Text 17"/>
          <p:cNvSpPr/>
          <p:nvPr/>
        </p:nvSpPr>
        <p:spPr>
          <a:xfrm>
            <a:off x="668060" y="3341251"/>
            <a:ext cx="2627590" cy="595432"/>
          </a:xfrm>
          <a:prstGeom prst="rect">
            <a:avLst/>
          </a:prstGeom>
          <a:noFill/>
          <a:ln/>
        </p:spPr>
        <p:txBody>
          <a:bodyPr wrap="square" lIns="0" tIns="0" rIns="0" bIns="0" rtlCol="0" anchor="t"/>
          <a:lstStyle/>
          <a:p>
            <a:pPr algn="r" indent="0" marL="0">
              <a:lnSpc>
                <a:spcPts val="1550"/>
              </a:lnSpc>
              <a:buNone/>
            </a:pPr>
            <a:r>
              <a:rPr lang="en-US" sz="950" dirty="0">
                <a:solidFill>
                  <a:srgbClr val="403011"/>
                </a:solidFill>
                <a:latin typeface="Brygada 1918" pitchFamily="34" charset="0"/>
                <a:ea typeface="Brygada 1918" pitchFamily="34" charset="-122"/>
                <a:cs typeface="Brygada 1918" pitchFamily="34" charset="-120"/>
              </a:rPr>
              <a:t>Movement community engagement initiatives. Apply for ecosystem grants and partnership programs.</a:t>
            </a:r>
            <a:endParaRPr lang="en-US" sz="950" dirty="0"/>
          </a:p>
        </p:txBody>
      </p:sp>
      <p:sp>
        <p:nvSpPr>
          <p:cNvPr id="20" name="Shape 18"/>
          <p:cNvSpPr/>
          <p:nvPr/>
        </p:nvSpPr>
        <p:spPr>
          <a:xfrm>
            <a:off x="4040267" y="3754279"/>
            <a:ext cx="372189" cy="15240"/>
          </a:xfrm>
          <a:prstGeom prst="roundRect">
            <a:avLst>
              <a:gd name="adj" fmla="val 1221204"/>
            </a:avLst>
          </a:prstGeom>
          <a:solidFill>
            <a:srgbClr val="B27733"/>
          </a:solidFill>
          <a:ln/>
        </p:spPr>
      </p:sp>
      <p:sp>
        <p:nvSpPr>
          <p:cNvPr id="21" name="Shape 19"/>
          <p:cNvSpPr/>
          <p:nvPr/>
        </p:nvSpPr>
        <p:spPr>
          <a:xfrm>
            <a:off x="3776424" y="3622358"/>
            <a:ext cx="279083" cy="279083"/>
          </a:xfrm>
          <a:prstGeom prst="roundRect">
            <a:avLst>
              <a:gd name="adj" fmla="val 66687"/>
            </a:avLst>
          </a:prstGeom>
          <a:solidFill>
            <a:srgbClr val="CC914D"/>
          </a:solidFill>
          <a:ln w="7620">
            <a:solidFill>
              <a:srgbClr val="B27733"/>
            </a:solidFill>
            <a:prstDash val="solid"/>
          </a:ln>
        </p:spPr>
      </p:sp>
      <p:sp>
        <p:nvSpPr>
          <p:cNvPr id="22" name="Text 20"/>
          <p:cNvSpPr/>
          <p:nvPr/>
        </p:nvSpPr>
        <p:spPr>
          <a:xfrm>
            <a:off x="3822918" y="3645634"/>
            <a:ext cx="186095" cy="232529"/>
          </a:xfrm>
          <a:prstGeom prst="rect">
            <a:avLst/>
          </a:prstGeom>
          <a:noFill/>
          <a:ln/>
        </p:spPr>
        <p:txBody>
          <a:bodyPr wrap="none" lIns="0" tIns="0" rIns="0" bIns="0" rtlCol="0" anchor="t"/>
          <a:lstStyle/>
          <a:p>
            <a:pPr algn="ctr" indent="0" marL="0">
              <a:lnSpc>
                <a:spcPts val="1450"/>
              </a:lnSpc>
              <a:buNone/>
            </a:pPr>
            <a:r>
              <a:rPr lang="en-US" sz="1450" dirty="0">
                <a:solidFill>
                  <a:srgbClr val="000000"/>
                </a:solidFill>
                <a:latin typeface="Brygada 1918 Semi Bold" pitchFamily="34" charset="0"/>
                <a:ea typeface="Brygada 1918 Semi Bold" pitchFamily="34" charset="-122"/>
                <a:cs typeface="Brygada 1918 Semi Bold" pitchFamily="34" charset="-120"/>
              </a:rPr>
              <a:t>4</a:t>
            </a:r>
            <a:endParaRPr lang="en-US" sz="1450" dirty="0"/>
          </a:p>
        </p:txBody>
      </p:sp>
      <p:sp>
        <p:nvSpPr>
          <p:cNvPr id="23" name="Text 21"/>
          <p:cNvSpPr/>
          <p:nvPr/>
        </p:nvSpPr>
        <p:spPr>
          <a:xfrm>
            <a:off x="4536281" y="3664982"/>
            <a:ext cx="1550908" cy="193834"/>
          </a:xfrm>
          <a:prstGeom prst="rect">
            <a:avLst/>
          </a:prstGeom>
          <a:noFill/>
          <a:ln/>
        </p:spPr>
        <p:txBody>
          <a:bodyPr wrap="none" lIns="0" tIns="0" rIns="0" bIns="0" rtlCol="0" anchor="t"/>
          <a:lstStyle/>
          <a:p>
            <a:pPr algn="l" indent="0" marL="0">
              <a:lnSpc>
                <a:spcPts val="1500"/>
              </a:lnSpc>
              <a:buNone/>
            </a:pPr>
            <a:r>
              <a:rPr lang="en-US" sz="1200" dirty="0">
                <a:solidFill>
                  <a:srgbClr val="403011"/>
                </a:solidFill>
                <a:latin typeface="Brygada 1918 Semi Bold" pitchFamily="34" charset="0"/>
                <a:ea typeface="Brygada 1918 Semi Bold" pitchFamily="34" charset="-122"/>
                <a:cs typeface="Brygada 1918 Semi Bold" pitchFamily="34" charset="-120"/>
              </a:rPr>
              <a:t>Q4 2025</a:t>
            </a:r>
            <a:endParaRPr lang="en-US" sz="1200" dirty="0"/>
          </a:p>
        </p:txBody>
      </p:sp>
      <p:sp>
        <p:nvSpPr>
          <p:cNvPr id="24" name="Text 22"/>
          <p:cNvSpPr/>
          <p:nvPr/>
        </p:nvSpPr>
        <p:spPr>
          <a:xfrm>
            <a:off x="4536281" y="3982879"/>
            <a:ext cx="2627590" cy="595432"/>
          </a:xfrm>
          <a:prstGeom prst="rect">
            <a:avLst/>
          </a:prstGeom>
          <a:noFill/>
          <a:ln/>
        </p:spPr>
        <p:txBody>
          <a:bodyPr wrap="square" lIns="0" tIns="0" rIns="0" bIns="0" rtlCol="0" anchor="t"/>
          <a:lstStyle/>
          <a:p>
            <a:pPr algn="l" indent="0" marL="0">
              <a:lnSpc>
                <a:spcPts val="1550"/>
              </a:lnSpc>
              <a:buNone/>
            </a:pPr>
            <a:r>
              <a:rPr lang="en-US" sz="950" dirty="0">
                <a:solidFill>
                  <a:srgbClr val="403011"/>
                </a:solidFill>
                <a:latin typeface="Brygada 1918" pitchFamily="34" charset="0"/>
                <a:ea typeface="Brygada 1918" pitchFamily="34" charset="-122"/>
                <a:cs typeface="Brygada 1918" pitchFamily="34" charset="-120"/>
              </a:rPr>
              <a:t>Scale with mobile applications and enterprise features. Expand team and global reach.</a:t>
            </a:r>
            <a:endParaRPr lang="en-US" sz="950" dirty="0"/>
          </a:p>
        </p:txBody>
      </p:sp>
      <p:sp>
        <p:nvSpPr>
          <p:cNvPr id="25" name="Text 23"/>
          <p:cNvSpPr/>
          <p:nvPr/>
        </p:nvSpPr>
        <p:spPr>
          <a:xfrm>
            <a:off x="7474148" y="1222653"/>
            <a:ext cx="1861066" cy="232529"/>
          </a:xfrm>
          <a:prstGeom prst="rect">
            <a:avLst/>
          </a:prstGeom>
          <a:noFill/>
          <a:ln/>
        </p:spPr>
        <p:txBody>
          <a:bodyPr wrap="none" lIns="0" tIns="0" rIns="0" bIns="0" rtlCol="0" anchor="t"/>
          <a:lstStyle/>
          <a:p>
            <a:pPr algn="l" indent="0" marL="0">
              <a:lnSpc>
                <a:spcPts val="1800"/>
              </a:lnSpc>
              <a:buNone/>
            </a:pPr>
            <a:r>
              <a:rPr lang="en-US" sz="1450" dirty="0">
                <a:solidFill>
                  <a:srgbClr val="403011"/>
                </a:solidFill>
                <a:latin typeface="Brygada 1918 Semi Bold" pitchFamily="34" charset="0"/>
                <a:ea typeface="Brygada 1918 Semi Bold" pitchFamily="34" charset="-122"/>
                <a:cs typeface="Brygada 1918 Semi Bold" pitchFamily="34" charset="-120"/>
              </a:rPr>
              <a:t>Revenue Streams</a:t>
            </a:r>
            <a:endParaRPr lang="en-US" sz="1450" dirty="0"/>
          </a:p>
        </p:txBody>
      </p:sp>
      <p:sp>
        <p:nvSpPr>
          <p:cNvPr id="26" name="Shape 24"/>
          <p:cNvSpPr/>
          <p:nvPr/>
        </p:nvSpPr>
        <p:spPr>
          <a:xfrm>
            <a:off x="7474148" y="1594723"/>
            <a:ext cx="6495812" cy="779740"/>
          </a:xfrm>
          <a:prstGeom prst="roundRect">
            <a:avLst>
              <a:gd name="adj" fmla="val 23868"/>
            </a:avLst>
          </a:prstGeom>
          <a:solidFill>
            <a:srgbClr val="626C3B"/>
          </a:solidFill>
          <a:ln w="7620">
            <a:solidFill>
              <a:srgbClr val="7B8554"/>
            </a:solidFill>
            <a:prstDash val="solid"/>
          </a:ln>
        </p:spPr>
      </p:sp>
      <p:sp>
        <p:nvSpPr>
          <p:cNvPr id="27" name="Text 25"/>
          <p:cNvSpPr/>
          <p:nvPr/>
        </p:nvSpPr>
        <p:spPr>
          <a:xfrm>
            <a:off x="7605832" y="1726406"/>
            <a:ext cx="1550908" cy="193834"/>
          </a:xfrm>
          <a:prstGeom prst="rect">
            <a:avLst/>
          </a:prstGeom>
          <a:noFill/>
          <a:ln/>
        </p:spPr>
        <p:txBody>
          <a:bodyPr wrap="none" lIns="0" tIns="0" rIns="0" bIns="0" rtlCol="0" anchor="t"/>
          <a:lstStyle/>
          <a:p>
            <a:pPr algn="l" indent="0" marL="0">
              <a:lnSpc>
                <a:spcPts val="1500"/>
              </a:lnSpc>
              <a:buNone/>
            </a:pPr>
            <a:r>
              <a:rPr lang="en-US" sz="1200" dirty="0">
                <a:solidFill>
                  <a:srgbClr val="FFFFFF"/>
                </a:solidFill>
                <a:latin typeface="Brygada 1918 Semi Bold" pitchFamily="34" charset="0"/>
                <a:ea typeface="Brygada 1918 Semi Bold" pitchFamily="34" charset="-122"/>
                <a:cs typeface="Brygada 1918 Semi Bold" pitchFamily="34" charset="-120"/>
              </a:rPr>
              <a:t>Buildathon Fees</a:t>
            </a:r>
            <a:endParaRPr lang="en-US" sz="1200" dirty="0"/>
          </a:p>
        </p:txBody>
      </p:sp>
      <p:sp>
        <p:nvSpPr>
          <p:cNvPr id="28" name="Text 26"/>
          <p:cNvSpPr/>
          <p:nvPr/>
        </p:nvSpPr>
        <p:spPr>
          <a:xfrm>
            <a:off x="7605832" y="2044303"/>
            <a:ext cx="6232446" cy="198477"/>
          </a:xfrm>
          <a:prstGeom prst="rect">
            <a:avLst/>
          </a:prstGeom>
          <a:noFill/>
          <a:ln/>
        </p:spPr>
        <p:txBody>
          <a:bodyPr wrap="none" lIns="0" tIns="0" rIns="0" bIns="0" rtlCol="0" anchor="t"/>
          <a:lstStyle/>
          <a:p>
            <a:pPr algn="l" indent="0" marL="0">
              <a:lnSpc>
                <a:spcPts val="1550"/>
              </a:lnSpc>
              <a:buNone/>
            </a:pPr>
            <a:r>
              <a:rPr lang="en-US" sz="950" b="1" dirty="0">
                <a:solidFill>
                  <a:srgbClr val="FFFFFF"/>
                </a:solidFill>
                <a:latin typeface="Brygada 1918" pitchFamily="34" charset="0"/>
                <a:ea typeface="Brygada 1918" pitchFamily="34" charset="-122"/>
                <a:cs typeface="Brygada 1918" pitchFamily="34" charset="-120"/>
              </a:rPr>
              <a:t>5%</a:t>
            </a:r>
            <a:pPr algn="l" indent="0" marL="0">
              <a:lnSpc>
                <a:spcPts val="1550"/>
              </a:lnSpc>
              <a:buNone/>
            </a:pPr>
            <a:r>
              <a:rPr lang="en-US" sz="950" dirty="0">
                <a:solidFill>
                  <a:srgbClr val="FFFFFF"/>
                </a:solidFill>
                <a:latin typeface="Brygada 1918" pitchFamily="34" charset="0"/>
                <a:ea typeface="Brygada 1918" pitchFamily="34" charset="-122"/>
                <a:cs typeface="Brygada 1918" pitchFamily="34" charset="-120"/>
              </a:rPr>
              <a:t> of prize pools</a:t>
            </a:r>
            <a:endParaRPr lang="en-US" sz="950" dirty="0"/>
          </a:p>
        </p:txBody>
      </p:sp>
      <p:sp>
        <p:nvSpPr>
          <p:cNvPr id="29" name="Shape 27"/>
          <p:cNvSpPr/>
          <p:nvPr/>
        </p:nvSpPr>
        <p:spPr>
          <a:xfrm>
            <a:off x="7474148" y="2498527"/>
            <a:ext cx="6495812" cy="779740"/>
          </a:xfrm>
          <a:prstGeom prst="roundRect">
            <a:avLst>
              <a:gd name="adj" fmla="val 23868"/>
            </a:avLst>
          </a:prstGeom>
          <a:solidFill>
            <a:srgbClr val="83792E"/>
          </a:solidFill>
          <a:ln w="7620">
            <a:solidFill>
              <a:srgbClr val="9C9247"/>
            </a:solidFill>
            <a:prstDash val="solid"/>
          </a:ln>
        </p:spPr>
      </p:sp>
      <p:sp>
        <p:nvSpPr>
          <p:cNvPr id="30" name="Text 28"/>
          <p:cNvSpPr/>
          <p:nvPr/>
        </p:nvSpPr>
        <p:spPr>
          <a:xfrm>
            <a:off x="7605832" y="2630210"/>
            <a:ext cx="1550908" cy="193834"/>
          </a:xfrm>
          <a:prstGeom prst="rect">
            <a:avLst/>
          </a:prstGeom>
          <a:noFill/>
          <a:ln/>
        </p:spPr>
        <p:txBody>
          <a:bodyPr wrap="none" lIns="0" tIns="0" rIns="0" bIns="0" rtlCol="0" anchor="t"/>
          <a:lstStyle/>
          <a:p>
            <a:pPr algn="l" indent="0" marL="0">
              <a:lnSpc>
                <a:spcPts val="1500"/>
              </a:lnSpc>
              <a:buNone/>
            </a:pPr>
            <a:r>
              <a:rPr lang="en-US" sz="1200" dirty="0">
                <a:solidFill>
                  <a:srgbClr val="FFFFFF"/>
                </a:solidFill>
                <a:latin typeface="Brygada 1918 Semi Bold" pitchFamily="34" charset="0"/>
                <a:ea typeface="Brygada 1918 Semi Bold" pitchFamily="34" charset="-122"/>
                <a:cs typeface="Brygada 1918 Semi Bold" pitchFamily="34" charset="-120"/>
              </a:rPr>
              <a:t>Transaction Fees</a:t>
            </a:r>
            <a:endParaRPr lang="en-US" sz="1200" dirty="0"/>
          </a:p>
        </p:txBody>
      </p:sp>
      <p:sp>
        <p:nvSpPr>
          <p:cNvPr id="31" name="Text 29"/>
          <p:cNvSpPr/>
          <p:nvPr/>
        </p:nvSpPr>
        <p:spPr>
          <a:xfrm>
            <a:off x="7605832" y="2948107"/>
            <a:ext cx="6232446" cy="198477"/>
          </a:xfrm>
          <a:prstGeom prst="rect">
            <a:avLst/>
          </a:prstGeom>
          <a:noFill/>
          <a:ln/>
        </p:spPr>
        <p:txBody>
          <a:bodyPr wrap="none" lIns="0" tIns="0" rIns="0" bIns="0" rtlCol="0" anchor="t"/>
          <a:lstStyle/>
          <a:p>
            <a:pPr algn="l" indent="0" marL="0">
              <a:lnSpc>
                <a:spcPts val="1550"/>
              </a:lnSpc>
              <a:buNone/>
            </a:pPr>
            <a:r>
              <a:rPr lang="en-US" sz="950" b="1" dirty="0">
                <a:solidFill>
                  <a:srgbClr val="FFFFFF"/>
                </a:solidFill>
                <a:latin typeface="Brygada 1918" pitchFamily="34" charset="0"/>
                <a:ea typeface="Brygada 1918" pitchFamily="34" charset="-122"/>
                <a:cs typeface="Brygada 1918" pitchFamily="34" charset="-120"/>
              </a:rPr>
              <a:t>10%</a:t>
            </a:r>
            <a:pPr algn="l" indent="0" marL="0">
              <a:lnSpc>
                <a:spcPts val="1550"/>
              </a:lnSpc>
              <a:buNone/>
            </a:pPr>
            <a:r>
              <a:rPr lang="en-US" sz="950" dirty="0">
                <a:solidFill>
                  <a:srgbClr val="FFFFFF"/>
                </a:solidFill>
                <a:latin typeface="Brygada 1918" pitchFamily="34" charset="0"/>
                <a:ea typeface="Brygada 1918" pitchFamily="34" charset="-122"/>
                <a:cs typeface="Brygada 1918" pitchFamily="34" charset="-120"/>
              </a:rPr>
              <a:t> of code sales</a:t>
            </a:r>
            <a:endParaRPr lang="en-US" sz="950" dirty="0"/>
          </a:p>
        </p:txBody>
      </p:sp>
      <p:sp>
        <p:nvSpPr>
          <p:cNvPr id="32" name="Shape 30"/>
          <p:cNvSpPr/>
          <p:nvPr/>
        </p:nvSpPr>
        <p:spPr>
          <a:xfrm>
            <a:off x="7474148" y="3402330"/>
            <a:ext cx="6495812" cy="779740"/>
          </a:xfrm>
          <a:prstGeom prst="roundRect">
            <a:avLst>
              <a:gd name="adj" fmla="val 23868"/>
            </a:avLst>
          </a:prstGeom>
          <a:solidFill>
            <a:srgbClr val="E8AF3B"/>
          </a:solidFill>
          <a:ln w="7620">
            <a:solidFill>
              <a:srgbClr val="CE9521"/>
            </a:solidFill>
            <a:prstDash val="solid"/>
          </a:ln>
        </p:spPr>
      </p:sp>
      <p:sp>
        <p:nvSpPr>
          <p:cNvPr id="33" name="Text 31"/>
          <p:cNvSpPr/>
          <p:nvPr/>
        </p:nvSpPr>
        <p:spPr>
          <a:xfrm>
            <a:off x="7605832" y="3534013"/>
            <a:ext cx="1550908" cy="193834"/>
          </a:xfrm>
          <a:prstGeom prst="rect">
            <a:avLst/>
          </a:prstGeom>
          <a:noFill/>
          <a:ln/>
        </p:spPr>
        <p:txBody>
          <a:bodyPr wrap="none" lIns="0" tIns="0" rIns="0" bIns="0" rtlCol="0" anchor="t"/>
          <a:lstStyle/>
          <a:p>
            <a:pPr algn="l" indent="0" marL="0">
              <a:lnSpc>
                <a:spcPts val="1500"/>
              </a:lnSpc>
              <a:buNone/>
            </a:pPr>
            <a:r>
              <a:rPr lang="en-US" sz="1200" dirty="0">
                <a:solidFill>
                  <a:srgbClr val="000000"/>
                </a:solidFill>
                <a:latin typeface="Brygada 1918 Semi Bold" pitchFamily="34" charset="0"/>
                <a:ea typeface="Brygada 1918 Semi Bold" pitchFamily="34" charset="-122"/>
                <a:cs typeface="Brygada 1918 Semi Bold" pitchFamily="34" charset="-120"/>
              </a:rPr>
              <a:t>Featured Listings</a:t>
            </a:r>
            <a:endParaRPr lang="en-US" sz="1200" dirty="0"/>
          </a:p>
        </p:txBody>
      </p:sp>
      <p:sp>
        <p:nvSpPr>
          <p:cNvPr id="34" name="Text 32"/>
          <p:cNvSpPr/>
          <p:nvPr/>
        </p:nvSpPr>
        <p:spPr>
          <a:xfrm>
            <a:off x="7605832" y="3851910"/>
            <a:ext cx="6232446" cy="198477"/>
          </a:xfrm>
          <a:prstGeom prst="rect">
            <a:avLst/>
          </a:prstGeom>
          <a:noFill/>
          <a:ln/>
        </p:spPr>
        <p:txBody>
          <a:bodyPr wrap="none" lIns="0" tIns="0" rIns="0" bIns="0" rtlCol="0" anchor="t"/>
          <a:lstStyle/>
          <a:p>
            <a:pPr algn="l" indent="0" marL="0">
              <a:lnSpc>
                <a:spcPts val="1550"/>
              </a:lnSpc>
              <a:buNone/>
            </a:pPr>
            <a:r>
              <a:rPr lang="en-US" sz="950" b="1" dirty="0">
                <a:solidFill>
                  <a:srgbClr val="000000"/>
                </a:solidFill>
                <a:latin typeface="Brygada 1918" pitchFamily="34" charset="0"/>
                <a:ea typeface="Brygada 1918" pitchFamily="34" charset="-122"/>
                <a:cs typeface="Brygada 1918" pitchFamily="34" charset="-120"/>
              </a:rPr>
              <a:t>$50-$200</a:t>
            </a:r>
            <a:pPr algn="l" indent="0" marL="0">
              <a:lnSpc>
                <a:spcPts val="1550"/>
              </a:lnSpc>
              <a:buNone/>
            </a:pPr>
            <a:r>
              <a:rPr lang="en-US" sz="950" dirty="0">
                <a:solidFill>
                  <a:srgbClr val="000000"/>
                </a:solidFill>
                <a:latin typeface="Brygada 1918" pitchFamily="34" charset="0"/>
                <a:ea typeface="Brygada 1918" pitchFamily="34" charset="-122"/>
                <a:cs typeface="Brygada 1918" pitchFamily="34" charset="-120"/>
              </a:rPr>
              <a:t>/month</a:t>
            </a:r>
            <a:endParaRPr lang="en-US" sz="950" dirty="0"/>
          </a:p>
        </p:txBody>
      </p:sp>
      <p:sp>
        <p:nvSpPr>
          <p:cNvPr id="35" name="Shape 33"/>
          <p:cNvSpPr/>
          <p:nvPr/>
        </p:nvSpPr>
        <p:spPr>
          <a:xfrm>
            <a:off x="7474148" y="4306133"/>
            <a:ext cx="6495812" cy="779740"/>
          </a:xfrm>
          <a:prstGeom prst="roundRect">
            <a:avLst>
              <a:gd name="adj" fmla="val 23868"/>
            </a:avLst>
          </a:prstGeom>
          <a:solidFill>
            <a:srgbClr val="CC914D"/>
          </a:solidFill>
          <a:ln w="7620">
            <a:solidFill>
              <a:srgbClr val="B27733"/>
            </a:solidFill>
            <a:prstDash val="solid"/>
          </a:ln>
        </p:spPr>
      </p:sp>
      <p:sp>
        <p:nvSpPr>
          <p:cNvPr id="36" name="Text 34"/>
          <p:cNvSpPr/>
          <p:nvPr/>
        </p:nvSpPr>
        <p:spPr>
          <a:xfrm>
            <a:off x="7605832" y="4437817"/>
            <a:ext cx="1550908" cy="193834"/>
          </a:xfrm>
          <a:prstGeom prst="rect">
            <a:avLst/>
          </a:prstGeom>
          <a:noFill/>
          <a:ln/>
        </p:spPr>
        <p:txBody>
          <a:bodyPr wrap="none" lIns="0" tIns="0" rIns="0" bIns="0" rtlCol="0" anchor="t"/>
          <a:lstStyle/>
          <a:p>
            <a:pPr algn="l" indent="0" marL="0">
              <a:lnSpc>
                <a:spcPts val="1500"/>
              </a:lnSpc>
              <a:buNone/>
            </a:pPr>
            <a:r>
              <a:rPr lang="en-US" sz="1200" dirty="0">
                <a:solidFill>
                  <a:srgbClr val="000000"/>
                </a:solidFill>
                <a:latin typeface="Brygada 1918 Semi Bold" pitchFamily="34" charset="0"/>
                <a:ea typeface="Brygada 1918 Semi Bold" pitchFamily="34" charset="-122"/>
                <a:cs typeface="Brygada 1918 Semi Bold" pitchFamily="34" charset="-120"/>
              </a:rPr>
              <a:t>Verified Badges</a:t>
            </a:r>
            <a:endParaRPr lang="en-US" sz="1200" dirty="0"/>
          </a:p>
        </p:txBody>
      </p:sp>
      <p:sp>
        <p:nvSpPr>
          <p:cNvPr id="37" name="Text 35"/>
          <p:cNvSpPr/>
          <p:nvPr/>
        </p:nvSpPr>
        <p:spPr>
          <a:xfrm>
            <a:off x="7605832" y="4755713"/>
            <a:ext cx="6232446" cy="198477"/>
          </a:xfrm>
          <a:prstGeom prst="rect">
            <a:avLst/>
          </a:prstGeom>
          <a:noFill/>
          <a:ln/>
        </p:spPr>
        <p:txBody>
          <a:bodyPr wrap="none" lIns="0" tIns="0" rIns="0" bIns="0" rtlCol="0" anchor="t"/>
          <a:lstStyle/>
          <a:p>
            <a:pPr algn="l" indent="0" marL="0">
              <a:lnSpc>
                <a:spcPts val="1550"/>
              </a:lnSpc>
              <a:buNone/>
            </a:pPr>
            <a:r>
              <a:rPr lang="en-US" sz="950" b="1" dirty="0">
                <a:solidFill>
                  <a:srgbClr val="000000"/>
                </a:solidFill>
                <a:latin typeface="Brygada 1918" pitchFamily="34" charset="0"/>
                <a:ea typeface="Brygada 1918" pitchFamily="34" charset="-122"/>
                <a:cs typeface="Brygada 1918" pitchFamily="34" charset="-120"/>
              </a:rPr>
              <a:t>$25</a:t>
            </a:r>
            <a:pPr algn="l" indent="0" marL="0">
              <a:lnSpc>
                <a:spcPts val="1550"/>
              </a:lnSpc>
              <a:buNone/>
            </a:pPr>
            <a:r>
              <a:rPr lang="en-US" sz="950" dirty="0">
                <a:solidFill>
                  <a:srgbClr val="000000"/>
                </a:solidFill>
                <a:latin typeface="Brygada 1918" pitchFamily="34" charset="0"/>
                <a:ea typeface="Brygada 1918" pitchFamily="34" charset="-122"/>
                <a:cs typeface="Brygada 1918" pitchFamily="34" charset="-120"/>
              </a:rPr>
              <a:t>/month</a:t>
            </a:r>
            <a:endParaRPr lang="en-US" sz="950" dirty="0"/>
          </a:p>
        </p:txBody>
      </p:sp>
      <p:sp>
        <p:nvSpPr>
          <p:cNvPr id="38" name="Shape 36"/>
          <p:cNvSpPr/>
          <p:nvPr/>
        </p:nvSpPr>
        <p:spPr>
          <a:xfrm>
            <a:off x="7474148" y="5209937"/>
            <a:ext cx="6495812" cy="779740"/>
          </a:xfrm>
          <a:prstGeom prst="roundRect">
            <a:avLst>
              <a:gd name="adj" fmla="val 23868"/>
            </a:avLst>
          </a:prstGeom>
          <a:solidFill>
            <a:srgbClr val="626C3B"/>
          </a:solidFill>
          <a:ln w="7620">
            <a:solidFill>
              <a:srgbClr val="7B8554"/>
            </a:solidFill>
            <a:prstDash val="solid"/>
          </a:ln>
        </p:spPr>
      </p:sp>
      <p:sp>
        <p:nvSpPr>
          <p:cNvPr id="39" name="Text 37"/>
          <p:cNvSpPr/>
          <p:nvPr/>
        </p:nvSpPr>
        <p:spPr>
          <a:xfrm>
            <a:off x="7605832" y="5341620"/>
            <a:ext cx="1550908" cy="193834"/>
          </a:xfrm>
          <a:prstGeom prst="rect">
            <a:avLst/>
          </a:prstGeom>
          <a:noFill/>
          <a:ln/>
        </p:spPr>
        <p:txBody>
          <a:bodyPr wrap="none" lIns="0" tIns="0" rIns="0" bIns="0" rtlCol="0" anchor="t"/>
          <a:lstStyle/>
          <a:p>
            <a:pPr algn="l" indent="0" marL="0">
              <a:lnSpc>
                <a:spcPts val="1500"/>
              </a:lnSpc>
              <a:buNone/>
            </a:pPr>
            <a:r>
              <a:rPr lang="en-US" sz="1200" dirty="0">
                <a:solidFill>
                  <a:srgbClr val="FFFFFF"/>
                </a:solidFill>
                <a:latin typeface="Brygada 1918 Semi Bold" pitchFamily="34" charset="0"/>
                <a:ea typeface="Brygada 1918 Semi Bold" pitchFamily="34" charset="-122"/>
                <a:cs typeface="Brygada 1918 Semi Bold" pitchFamily="34" charset="-120"/>
              </a:rPr>
              <a:t>Enterprise Solutions</a:t>
            </a:r>
            <a:endParaRPr lang="en-US" sz="1200" dirty="0"/>
          </a:p>
        </p:txBody>
      </p:sp>
      <p:sp>
        <p:nvSpPr>
          <p:cNvPr id="40" name="Text 38"/>
          <p:cNvSpPr/>
          <p:nvPr/>
        </p:nvSpPr>
        <p:spPr>
          <a:xfrm>
            <a:off x="7605832" y="5659517"/>
            <a:ext cx="6232446" cy="198477"/>
          </a:xfrm>
          <a:prstGeom prst="rect">
            <a:avLst/>
          </a:prstGeom>
          <a:noFill/>
          <a:ln/>
        </p:spPr>
        <p:txBody>
          <a:bodyPr wrap="none" lIns="0" tIns="0" rIns="0" bIns="0" rtlCol="0" anchor="t"/>
          <a:lstStyle/>
          <a:p>
            <a:pPr algn="l" indent="0" marL="0">
              <a:lnSpc>
                <a:spcPts val="1550"/>
              </a:lnSpc>
              <a:buNone/>
            </a:pPr>
            <a:r>
              <a:rPr lang="en-US" sz="950" dirty="0">
                <a:solidFill>
                  <a:srgbClr val="FFFFFF"/>
                </a:solidFill>
                <a:latin typeface="Brygada 1918" pitchFamily="34" charset="0"/>
                <a:ea typeface="Brygada 1918" pitchFamily="34" charset="-122"/>
                <a:cs typeface="Brygada 1918" pitchFamily="34" charset="-120"/>
              </a:rPr>
              <a:t>Custom pricing</a:t>
            </a:r>
            <a:endParaRPr lang="en-US" sz="950" dirty="0"/>
          </a:p>
        </p:txBody>
      </p:sp>
      <p:sp>
        <p:nvSpPr>
          <p:cNvPr id="41" name="Shape 39"/>
          <p:cNvSpPr/>
          <p:nvPr/>
        </p:nvSpPr>
        <p:spPr>
          <a:xfrm>
            <a:off x="7474148" y="6113740"/>
            <a:ext cx="6495812" cy="779740"/>
          </a:xfrm>
          <a:prstGeom prst="roundRect">
            <a:avLst>
              <a:gd name="adj" fmla="val 23868"/>
            </a:avLst>
          </a:prstGeom>
          <a:solidFill>
            <a:srgbClr val="83792E"/>
          </a:solidFill>
          <a:ln w="7620">
            <a:solidFill>
              <a:srgbClr val="9C9247"/>
            </a:solidFill>
            <a:prstDash val="solid"/>
          </a:ln>
        </p:spPr>
      </p:sp>
      <p:sp>
        <p:nvSpPr>
          <p:cNvPr id="42" name="Text 40"/>
          <p:cNvSpPr/>
          <p:nvPr/>
        </p:nvSpPr>
        <p:spPr>
          <a:xfrm>
            <a:off x="7605832" y="6245423"/>
            <a:ext cx="1550908" cy="193834"/>
          </a:xfrm>
          <a:prstGeom prst="rect">
            <a:avLst/>
          </a:prstGeom>
          <a:noFill/>
          <a:ln/>
        </p:spPr>
        <p:txBody>
          <a:bodyPr wrap="none" lIns="0" tIns="0" rIns="0" bIns="0" rtlCol="0" anchor="t"/>
          <a:lstStyle/>
          <a:p>
            <a:pPr algn="l" indent="0" marL="0">
              <a:lnSpc>
                <a:spcPts val="1500"/>
              </a:lnSpc>
              <a:buNone/>
            </a:pPr>
            <a:r>
              <a:rPr lang="en-US" sz="1200" dirty="0">
                <a:solidFill>
                  <a:srgbClr val="FFFFFF"/>
                </a:solidFill>
                <a:latin typeface="Brygada 1918 Semi Bold" pitchFamily="34" charset="0"/>
                <a:ea typeface="Brygada 1918 Semi Bold" pitchFamily="34" charset="-122"/>
                <a:cs typeface="Brygada 1918 Semi Bold" pitchFamily="34" charset="-120"/>
              </a:rPr>
              <a:t>API Access</a:t>
            </a:r>
            <a:endParaRPr lang="en-US" sz="1200" dirty="0"/>
          </a:p>
        </p:txBody>
      </p:sp>
      <p:sp>
        <p:nvSpPr>
          <p:cNvPr id="43" name="Text 41"/>
          <p:cNvSpPr/>
          <p:nvPr/>
        </p:nvSpPr>
        <p:spPr>
          <a:xfrm>
            <a:off x="7605832" y="6563320"/>
            <a:ext cx="6232446" cy="198477"/>
          </a:xfrm>
          <a:prstGeom prst="rect">
            <a:avLst/>
          </a:prstGeom>
          <a:noFill/>
          <a:ln/>
        </p:spPr>
        <p:txBody>
          <a:bodyPr wrap="none" lIns="0" tIns="0" rIns="0" bIns="0" rtlCol="0" anchor="t"/>
          <a:lstStyle/>
          <a:p>
            <a:pPr algn="l" indent="0" marL="0">
              <a:lnSpc>
                <a:spcPts val="1550"/>
              </a:lnSpc>
              <a:buNone/>
            </a:pPr>
            <a:r>
              <a:rPr lang="en-US" sz="950" b="1" dirty="0">
                <a:solidFill>
                  <a:srgbClr val="FFFFFF"/>
                </a:solidFill>
                <a:latin typeface="Brygada 1918" pitchFamily="34" charset="0"/>
                <a:ea typeface="Brygada 1918" pitchFamily="34" charset="-122"/>
                <a:cs typeface="Brygada 1918" pitchFamily="34" charset="-120"/>
              </a:rPr>
              <a:t>$99-$499</a:t>
            </a:r>
            <a:pPr algn="l" indent="0" marL="0">
              <a:lnSpc>
                <a:spcPts val="1550"/>
              </a:lnSpc>
              <a:buNone/>
            </a:pPr>
            <a:r>
              <a:rPr lang="en-US" sz="950" dirty="0">
                <a:solidFill>
                  <a:srgbClr val="FFFFFF"/>
                </a:solidFill>
                <a:latin typeface="Brygada 1918" pitchFamily="34" charset="0"/>
                <a:ea typeface="Brygada 1918" pitchFamily="34" charset="-122"/>
                <a:cs typeface="Brygada 1918" pitchFamily="34" charset="-120"/>
              </a:rPr>
              <a:t>/month</a:t>
            </a:r>
            <a:endParaRPr lang="en-US" sz="950" dirty="0"/>
          </a:p>
        </p:txBody>
      </p:sp>
      <p:sp>
        <p:nvSpPr>
          <p:cNvPr id="44" name="Shape 42"/>
          <p:cNvSpPr/>
          <p:nvPr/>
        </p:nvSpPr>
        <p:spPr>
          <a:xfrm>
            <a:off x="7474148" y="7033022"/>
            <a:ext cx="6495812" cy="534948"/>
          </a:xfrm>
          <a:prstGeom prst="roundRect">
            <a:avLst>
              <a:gd name="adj" fmla="val 34791"/>
            </a:avLst>
          </a:prstGeom>
          <a:solidFill>
            <a:srgbClr val="DFE4CE"/>
          </a:solidFill>
          <a:ln/>
        </p:spPr>
      </p:sp>
      <p:pic>
        <p:nvPicPr>
          <p:cNvPr id="45" name="Image 0" descr="preencoded.png">    </p:cNvPr>
          <p:cNvPicPr>
            <a:picLocks noChangeAspect="1"/>
          </p:cNvPicPr>
          <p:nvPr/>
        </p:nvPicPr>
        <p:blipFill>
          <a:blip r:embed="rId1"/>
          <a:stretch>
            <a:fillRect/>
          </a:stretch>
        </p:blipFill>
        <p:spPr>
          <a:xfrm>
            <a:off x="7598212" y="7197090"/>
            <a:ext cx="193834" cy="155019"/>
          </a:xfrm>
          <a:prstGeom prst="rect">
            <a:avLst/>
          </a:prstGeom>
        </p:spPr>
      </p:pic>
      <p:sp>
        <p:nvSpPr>
          <p:cNvPr id="46" name="Text 43"/>
          <p:cNvSpPr/>
          <p:nvPr/>
        </p:nvSpPr>
        <p:spPr>
          <a:xfrm>
            <a:off x="7916108" y="7188041"/>
            <a:ext cx="2717244" cy="193834"/>
          </a:xfrm>
          <a:prstGeom prst="rect">
            <a:avLst/>
          </a:prstGeom>
          <a:noFill/>
          <a:ln/>
        </p:spPr>
        <p:txBody>
          <a:bodyPr wrap="none" lIns="0" tIns="0" rIns="0" bIns="0" rtlCol="0" anchor="t"/>
          <a:lstStyle/>
          <a:p>
            <a:pPr algn="l" indent="0" marL="0">
              <a:lnSpc>
                <a:spcPts val="1500"/>
              </a:lnSpc>
              <a:buNone/>
            </a:pPr>
            <a:r>
              <a:rPr lang="en-US" sz="1200" dirty="0">
                <a:solidFill>
                  <a:srgbClr val="000000"/>
                </a:solidFill>
                <a:latin typeface="Brygada 1918 Semi Bold" pitchFamily="34" charset="0"/>
                <a:ea typeface="Brygada 1918 Semi Bold" pitchFamily="34" charset="-122"/>
                <a:cs typeface="Brygada 1918 Semi Bold" pitchFamily="34" charset="-120"/>
              </a:rPr>
              <a:t>Year 1 Revenue Projection: </a:t>
            </a:r>
            <a:pPr algn="l" indent="0" marL="0">
              <a:lnSpc>
                <a:spcPts val="1500"/>
              </a:lnSpc>
              <a:buNone/>
            </a:pPr>
            <a:r>
              <a:rPr lang="en-US" sz="1200" dirty="0">
                <a:solidFill>
                  <a:srgbClr val="000000"/>
                </a:solidFill>
                <a:latin typeface="Brygada 1918 Semi Bold" pitchFamily="34" charset="0"/>
                <a:ea typeface="Brygada 1918 Semi Bold" pitchFamily="34" charset="-122"/>
                <a:cs typeface="Brygada 1918 Semi Bold" pitchFamily="34" charset="-120"/>
              </a:rPr>
              <a:t>~$258,000</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2026-01-10T06:52:27Z</dcterms:created>
  <dcterms:modified xsi:type="dcterms:W3CDTF">2026-01-10T06:52:27Z</dcterms:modified>
</cp:coreProperties>
</file>